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5" r:id="rId4"/>
    <p:sldId id="315" r:id="rId5"/>
    <p:sldId id="316" r:id="rId6"/>
    <p:sldId id="277" r:id="rId7"/>
    <p:sldId id="296" r:id="rId8"/>
    <p:sldId id="319" r:id="rId9"/>
    <p:sldId id="317" r:id="rId10"/>
    <p:sldId id="318" r:id="rId11"/>
    <p:sldId id="278" r:id="rId12"/>
    <p:sldId id="297" r:id="rId13"/>
    <p:sldId id="325" r:id="rId14"/>
    <p:sldId id="321" r:id="rId15"/>
    <p:sldId id="322" r:id="rId16"/>
    <p:sldId id="323" r:id="rId17"/>
    <p:sldId id="320" r:id="rId18"/>
    <p:sldId id="324" r:id="rId19"/>
    <p:sldId id="279" r:id="rId20"/>
    <p:sldId id="280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君扬 黄" initials="君扬" lastIdx="1" clrIdx="0">
    <p:extLst>
      <p:ext uri="{19B8F6BF-5375-455C-9EA6-DF929625EA0E}">
        <p15:presenceInfo xmlns:p15="http://schemas.microsoft.com/office/powerpoint/2012/main" userId="f436545db4c735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D549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77005" autoAdjust="0"/>
  </p:normalViewPr>
  <p:slideViewPr>
    <p:cSldViewPr snapToGrid="0" showGuides="1">
      <p:cViewPr varScale="1">
        <p:scale>
          <a:sx n="82" d="100"/>
          <a:sy n="82" d="100"/>
        </p:scale>
        <p:origin x="243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E583A-13A1-425E-BE80-DFBC58A14F6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B06ED-7616-4162-A6BB-CD4D4EDB12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3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现在请让我向大家介绍一下我的大作业：上理出行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3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7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航空公司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介绍完了架构，接下来我来讲解下我的项目的重点部分，也就是分布式服务调用的设计。</a:t>
            </a:r>
            <a:endParaRPr lang="en-US" altLang="zh-CN" dirty="0"/>
          </a:p>
          <a:p>
            <a:r>
              <a:rPr lang="zh-CN" altLang="en-US" dirty="0"/>
              <a:t>其中包含</a:t>
            </a:r>
            <a:r>
              <a:rPr lang="en-US" altLang="zh-CN" dirty="0"/>
              <a:t>1</a:t>
            </a:r>
            <a:r>
              <a:rPr lang="zh-CN" altLang="en-US" dirty="0"/>
              <a:t>）我是如何构建高可用的服务。</a:t>
            </a:r>
            <a:r>
              <a:rPr lang="en-US" altLang="zh-CN" dirty="0"/>
              <a:t>2</a:t>
            </a:r>
            <a:r>
              <a:rPr lang="zh-CN" altLang="en-US" dirty="0"/>
              <a:t>）如何保证服务的可用性：如服务提供者关机维护、网络掉线、机器炸了等。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）如何利用</a:t>
            </a:r>
            <a:r>
              <a:rPr lang="en-US" altLang="zh-CN" dirty="0" err="1"/>
              <a:t>redis</a:t>
            </a:r>
            <a:r>
              <a:rPr lang="zh-CN" altLang="en-US" dirty="0"/>
              <a:t>和熔断机制来保证系统性能。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2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我采用分布式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集群的方式来实现我们的微服务。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这个组件相当于一个注册中心。用于服务的注册。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最主要功能是 ： 心跳检测、负载均衡。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为了实现高可用，至少两个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互相注册。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是基于客户端发现。客户端负责确定可用服务实例的网络位置和请求的负载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均衡。原理是通过客户端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查询服务注册中心（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registry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），它是可用服务实例的数据库。之后，客户端利用负载均衡算法选择一个可用的服务实例并发出请求。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————————</a:t>
            </a:r>
          </a:p>
          <a:p>
            <a:r>
              <a:rPr lang="zh-CN" altLang="en-US" dirty="0"/>
              <a:t>服务端发现（代理</a:t>
            </a:r>
            <a:r>
              <a:rPr lang="en-US" altLang="zh-CN" dirty="0"/>
              <a:t>Nginx</a:t>
            </a:r>
            <a:r>
              <a:rPr lang="zh-CN" altLang="en-US" dirty="0"/>
              <a:t>）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008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默认使用了</a:t>
            </a:r>
            <a:r>
              <a:rPr lang="en-US" altLang="zh-CN" dirty="0"/>
              <a:t>Ribbon</a:t>
            </a:r>
          </a:p>
          <a:p>
            <a:endParaRPr lang="en-US" altLang="zh-CN" dirty="0"/>
          </a:p>
          <a:p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Feign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（</a:t>
            </a:r>
            <a:r>
              <a:rPr lang="en-US" altLang="zh-CN" dirty="0" err="1"/>
              <a:t>Zuul</a:t>
            </a:r>
            <a:r>
              <a:rPr lang="zh-CN" altLang="en-US" dirty="0"/>
              <a:t>） 都用到了</a:t>
            </a:r>
            <a:r>
              <a:rPr lang="en-US" altLang="zh-CN" dirty="0"/>
              <a:t>Ribbon</a:t>
            </a:r>
          </a:p>
          <a:p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@</a:t>
            </a:r>
            <a:r>
              <a:rPr lang="en-US" altLang="zh-CN" dirty="0" err="1"/>
              <a:t>loadBalance</a:t>
            </a:r>
            <a:r>
              <a:rPr lang="zh-CN" altLang="en-US" dirty="0"/>
              <a:t> 注解库来实现最常见且简单的负载均衡策略。</a:t>
            </a:r>
            <a:endParaRPr lang="en-US" altLang="zh-CN" dirty="0"/>
          </a:p>
          <a:p>
            <a:r>
              <a:rPr lang="zh-CN" altLang="en-US" dirty="0"/>
              <a:t>服务发现：依据服务的名字，把该服务下的所有实例都找出来</a:t>
            </a:r>
            <a:endParaRPr lang="en-US" altLang="zh-CN" dirty="0"/>
          </a:p>
          <a:p>
            <a:r>
              <a:rPr lang="zh-CN" altLang="en-US" dirty="0"/>
              <a:t>服务选择规则：如何在多个服务中找出一个有效的</a:t>
            </a:r>
            <a:endParaRPr lang="en-US" altLang="zh-CN" dirty="0"/>
          </a:p>
          <a:p>
            <a:r>
              <a:rPr lang="zh-CN" altLang="en-US" dirty="0"/>
              <a:t>服务监听：检测失效服务，可以做到高效剔除。</a:t>
            </a:r>
            <a:endParaRPr lang="en-US" altLang="zh-CN" dirty="0"/>
          </a:p>
          <a:p>
            <a:r>
              <a:rPr lang="en-US" altLang="zh-CN" dirty="0" err="1"/>
              <a:t>ServerList</a:t>
            </a:r>
            <a:r>
              <a:rPr lang="zh-CN" altLang="en-US" dirty="0"/>
              <a:t> 找出左右可用列表，然后用</a:t>
            </a:r>
            <a:r>
              <a:rPr lang="en-US" altLang="zh-CN" dirty="0" err="1"/>
              <a:t>ServerListFilter</a:t>
            </a:r>
            <a:r>
              <a:rPr lang="zh-CN" altLang="en-US" dirty="0"/>
              <a:t>过滤一部分地址，最后通过一个</a:t>
            </a:r>
            <a:r>
              <a:rPr lang="en-US" altLang="zh-CN" dirty="0"/>
              <a:t>Rule</a:t>
            </a:r>
            <a:r>
              <a:rPr lang="zh-CN" altLang="en-US" dirty="0"/>
              <a:t>来选择一个地址。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50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使用上感觉像是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完全感知不到这个是远程方法，更感知不到这是个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45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服务降级：提示繁忙。 </a:t>
            </a:r>
            <a:r>
              <a:rPr lang="en-US" altLang="zh-CN" dirty="0"/>
              <a:t>@</a:t>
            </a:r>
            <a:r>
              <a:rPr lang="en-US" altLang="zh-CN" dirty="0" err="1"/>
              <a:t>HystrixCommand</a:t>
            </a:r>
            <a:r>
              <a:rPr lang="zh-CN" altLang="en-US" dirty="0"/>
              <a:t>注解指定，然后在</a:t>
            </a:r>
            <a:r>
              <a:rPr lang="en-US" altLang="zh-CN" dirty="0" err="1"/>
              <a:t>fallbackMethod</a:t>
            </a:r>
            <a:r>
              <a:rPr lang="zh-CN" altLang="en-US" dirty="0"/>
              <a:t>（回退函数）中具体实现降级的逻辑</a:t>
            </a:r>
            <a:endParaRPr lang="en-US" altLang="zh-CN" dirty="0"/>
          </a:p>
          <a:p>
            <a:r>
              <a:rPr lang="zh-CN" altLang="en-US" dirty="0"/>
              <a:t>有线核心服务，非核心服务不可用或弱可用。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服务熔断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 err="1"/>
              <a:t>EnableCircuitBreaker</a:t>
            </a:r>
            <a:r>
              <a:rPr lang="zh-CN" altLang="en-US" dirty="0"/>
              <a:t> </a:t>
            </a:r>
            <a:r>
              <a:rPr lang="en-US" altLang="zh-CN" dirty="0" err="1"/>
              <a:t>HystrixCommand</a:t>
            </a:r>
            <a:r>
              <a:rPr lang="zh-CN" altLang="en-US" dirty="0"/>
              <a:t>里的</a:t>
            </a:r>
            <a:r>
              <a:rPr lang="en-US" altLang="zh-CN" dirty="0" err="1"/>
              <a:t>commandProperties</a:t>
            </a:r>
            <a:r>
              <a:rPr lang="zh-CN" altLang="en-US" dirty="0"/>
              <a:t>里添加另一个注解叫</a:t>
            </a:r>
            <a:r>
              <a:rPr lang="en-US" altLang="zh-CN" dirty="0" err="1"/>
              <a:t>HystrixProperty</a:t>
            </a:r>
            <a:r>
              <a:rPr lang="zh-CN" altLang="en-US" dirty="0"/>
              <a:t>来添加配置。</a:t>
            </a:r>
            <a:endParaRPr lang="en-US" altLang="zh-CN" dirty="0"/>
          </a:p>
          <a:p>
            <a:r>
              <a:rPr lang="zh-CN" altLang="en-US" dirty="0"/>
              <a:t>配置有许多，里面有一些事关于服务熔断的，我们可以通过看他的源码来设定 熔断服务（</a:t>
            </a:r>
            <a:r>
              <a:rPr lang="en-US" altLang="zh-CN" dirty="0"/>
              <a:t>circuit</a:t>
            </a:r>
            <a:r>
              <a:rPr lang="zh-CN" altLang="en-US" dirty="0"/>
              <a:t>开头）。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服务熔断一般是某个服务（下游服务）故障引起，而服务降级一般是从整体负荷考虑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9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synchronized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无法做到细粒度控制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不适用于集群。 因此我基于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的分布式锁。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cacheput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cacheable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cacheEvict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932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60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我将从项目简介、功能设计、架构设计以及项目展示</a:t>
            </a:r>
            <a:r>
              <a:rPr lang="zh-Hans" altLang="en-US" dirty="0"/>
              <a:t> </a:t>
            </a:r>
            <a:r>
              <a:rPr lang="zh-CN" altLang="en-US" dirty="0"/>
              <a:t>这四个环节进行介绍。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大部分时间放在架构设计上。</a:t>
            </a:r>
            <a:endParaRPr lang="en-US" altLang="zh-CN" dirty="0"/>
          </a:p>
          <a:p>
            <a:r>
              <a:rPr lang="zh-CN" altLang="en-US" dirty="0"/>
              <a:t>在架构设计中我会详细的介绍如何使用利用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7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首先是项目简介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3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00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  <a:r>
              <a:rPr lang="zh-Hans" altLang="en-US" dirty="0"/>
              <a:t> </a:t>
            </a:r>
            <a:r>
              <a:rPr lang="zh-CN" altLang="en-US" dirty="0"/>
              <a:t>项目设计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50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这里的模块主要功能你可以看</a:t>
            </a:r>
            <a:r>
              <a:rPr lang="en-US" altLang="zh-CN" dirty="0"/>
              <a:t>PPT</a:t>
            </a:r>
            <a:r>
              <a:rPr lang="zh-CN" altLang="en-US" dirty="0"/>
              <a:t>里的黑色的小字。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4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这里的模块主要功能你可以看</a:t>
            </a:r>
            <a:r>
              <a:rPr lang="en-US" altLang="zh-CN" dirty="0"/>
              <a:t>PPT</a:t>
            </a:r>
            <a:r>
              <a:rPr lang="zh-CN" altLang="en-US" dirty="0"/>
              <a:t>里的黑色的小字。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85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这里的模块主要功能你可以看</a:t>
            </a:r>
            <a:r>
              <a:rPr lang="en-US" altLang="zh-CN" dirty="0"/>
              <a:t>PPT</a:t>
            </a:r>
            <a:r>
              <a:rPr lang="zh-CN" altLang="en-US" dirty="0"/>
              <a:t>里的黑色的小字。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1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这里的模块主要功能你可以看</a:t>
            </a:r>
            <a:r>
              <a:rPr lang="en-US" altLang="zh-CN" dirty="0"/>
              <a:t>PPT</a:t>
            </a:r>
            <a:r>
              <a:rPr lang="zh-CN" altLang="en-US" dirty="0"/>
              <a:t>里的黑色的小字。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06ED-7616-4162-A6BB-CD4D4EDB12B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53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91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08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57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637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86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78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04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98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3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8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E242-0651-4C53-B79E-0B42CEF24421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2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42" y="2212677"/>
            <a:ext cx="2863678" cy="2863678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 rot="5400000">
            <a:off x="-1402626" y="-650631"/>
            <a:ext cx="6858001" cy="8159264"/>
          </a:xfrm>
          <a:custGeom>
            <a:avLst/>
            <a:gdLst>
              <a:gd name="connsiteX0" fmla="*/ 1 w 4510455"/>
              <a:gd name="connsiteY0" fmla="*/ 8838392 h 8838392"/>
              <a:gd name="connsiteX1" fmla="*/ 1 w 4510455"/>
              <a:gd name="connsiteY1" fmla="*/ 3888323 h 8838392"/>
              <a:gd name="connsiteX2" fmla="*/ 4510455 w 4510455"/>
              <a:gd name="connsiteY2" fmla="*/ 3888323 h 8838392"/>
              <a:gd name="connsiteX3" fmla="*/ 4510455 w 4510455"/>
              <a:gd name="connsiteY3" fmla="*/ 8838392 h 8838392"/>
              <a:gd name="connsiteX4" fmla="*/ 0 w 4510455"/>
              <a:gd name="connsiteY4" fmla="*/ 3888322 h 8838392"/>
              <a:gd name="connsiteX5" fmla="*/ 2255227 w 4510455"/>
              <a:gd name="connsiteY5" fmla="*/ 0 h 8838392"/>
              <a:gd name="connsiteX6" fmla="*/ 4510454 w 4510455"/>
              <a:gd name="connsiteY6" fmla="*/ 3888322 h 883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0455" h="8838392">
                <a:moveTo>
                  <a:pt x="1" y="8838392"/>
                </a:moveTo>
                <a:lnTo>
                  <a:pt x="1" y="3888323"/>
                </a:lnTo>
                <a:lnTo>
                  <a:pt x="4510455" y="3888323"/>
                </a:lnTo>
                <a:lnTo>
                  <a:pt x="4510455" y="8838392"/>
                </a:lnTo>
                <a:close/>
                <a:moveTo>
                  <a:pt x="0" y="3888322"/>
                </a:moveTo>
                <a:lnTo>
                  <a:pt x="2255227" y="0"/>
                </a:lnTo>
                <a:lnTo>
                  <a:pt x="4510454" y="3888322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5400000">
            <a:off x="-265520" y="864903"/>
            <a:ext cx="6858001" cy="5128208"/>
          </a:xfrm>
          <a:custGeom>
            <a:avLst/>
            <a:gdLst>
              <a:gd name="connsiteX0" fmla="*/ 1 w 6858001"/>
              <a:gd name="connsiteY0" fmla="*/ 5128208 h 5128208"/>
              <a:gd name="connsiteX1" fmla="*/ 1 w 6858001"/>
              <a:gd name="connsiteY1" fmla="*/ 5128207 h 5128208"/>
              <a:gd name="connsiteX2" fmla="*/ 6857999 w 6858001"/>
              <a:gd name="connsiteY2" fmla="*/ 5128207 h 5128208"/>
              <a:gd name="connsiteX3" fmla="*/ 5388164 w 6858001"/>
              <a:gd name="connsiteY3" fmla="*/ 3589553 h 5128208"/>
              <a:gd name="connsiteX4" fmla="*/ 6858001 w 6858001"/>
              <a:gd name="connsiteY4" fmla="*/ 3589553 h 5128208"/>
              <a:gd name="connsiteX5" fmla="*/ 6858001 w 6858001"/>
              <a:gd name="connsiteY5" fmla="*/ 5128208 h 5128208"/>
              <a:gd name="connsiteX6" fmla="*/ 1 w 6858001"/>
              <a:gd name="connsiteY6" fmla="*/ 5128206 h 5128208"/>
              <a:gd name="connsiteX7" fmla="*/ 1 w 6858001"/>
              <a:gd name="connsiteY7" fmla="*/ 3589552 h 5128208"/>
              <a:gd name="connsiteX8" fmla="*/ 1469834 w 6858001"/>
              <a:gd name="connsiteY8" fmla="*/ 3589552 h 5128208"/>
              <a:gd name="connsiteX9" fmla="*/ 0 w 6858001"/>
              <a:gd name="connsiteY9" fmla="*/ 3589551 h 5128208"/>
              <a:gd name="connsiteX10" fmla="*/ 3428999 w 6858001"/>
              <a:gd name="connsiteY10" fmla="*/ 0 h 5128208"/>
              <a:gd name="connsiteX11" fmla="*/ 6857999 w 6858001"/>
              <a:gd name="connsiteY11" fmla="*/ 3589551 h 5128208"/>
              <a:gd name="connsiteX12" fmla="*/ 5388163 w 6858001"/>
              <a:gd name="connsiteY12" fmla="*/ 3589551 h 5128208"/>
              <a:gd name="connsiteX13" fmla="*/ 3428999 w 6858001"/>
              <a:gd name="connsiteY13" fmla="*/ 1538656 h 5128208"/>
              <a:gd name="connsiteX14" fmla="*/ 1469835 w 6858001"/>
              <a:gd name="connsiteY14" fmla="*/ 3589551 h 51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1" h="5128208">
                <a:moveTo>
                  <a:pt x="1" y="5128208"/>
                </a:moveTo>
                <a:lnTo>
                  <a:pt x="1" y="5128207"/>
                </a:lnTo>
                <a:lnTo>
                  <a:pt x="6857999" y="5128207"/>
                </a:lnTo>
                <a:lnTo>
                  <a:pt x="5388164" y="3589553"/>
                </a:lnTo>
                <a:lnTo>
                  <a:pt x="6858001" y="3589553"/>
                </a:lnTo>
                <a:lnTo>
                  <a:pt x="6858001" y="5128208"/>
                </a:lnTo>
                <a:close/>
                <a:moveTo>
                  <a:pt x="1" y="5128206"/>
                </a:moveTo>
                <a:lnTo>
                  <a:pt x="1" y="3589552"/>
                </a:lnTo>
                <a:lnTo>
                  <a:pt x="1469834" y="3589552"/>
                </a:lnTo>
                <a:close/>
                <a:moveTo>
                  <a:pt x="0" y="3589551"/>
                </a:moveTo>
                <a:lnTo>
                  <a:pt x="3428999" y="0"/>
                </a:lnTo>
                <a:lnTo>
                  <a:pt x="6857999" y="3589551"/>
                </a:lnTo>
                <a:lnTo>
                  <a:pt x="5388163" y="3589551"/>
                </a:lnTo>
                <a:lnTo>
                  <a:pt x="3428999" y="1538656"/>
                </a:lnTo>
                <a:lnTo>
                  <a:pt x="1469835" y="3589551"/>
                </a:lnTo>
                <a:close/>
              </a:path>
            </a:pathLst>
          </a:custGeom>
          <a:solidFill>
            <a:srgbClr val="D549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00924" y="416765"/>
            <a:ext cx="466876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上理出行</a:t>
            </a:r>
            <a:endParaRPr lang="en-US" altLang="zh-CN" sz="6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36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28887" y="5431100"/>
            <a:ext cx="5035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  黄君扬</a:t>
            </a:r>
            <a:endParaRPr lang="en-US" altLang="zh-CN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1512480226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7"/>
          <a:stretch/>
        </p:blipFill>
        <p:spPr>
          <a:xfrm>
            <a:off x="796195" y="3521028"/>
            <a:ext cx="1993823" cy="9724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2093136" y="5699207"/>
            <a:ext cx="495627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303307" y="138202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708771" y="1457241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897842" y="1457241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303307" y="2776279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主要技术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806E596-9FAB-5B4A-8A82-9B7704EA460A}"/>
              </a:ext>
            </a:extLst>
          </p:cNvPr>
          <p:cNvSpPr txBox="1"/>
          <p:nvPr/>
        </p:nvSpPr>
        <p:spPr>
          <a:xfrm>
            <a:off x="503852" y="948690"/>
            <a:ext cx="833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数据库：</a:t>
            </a:r>
            <a:r>
              <a:rPr lang="en-US" altLang="zh-CN" sz="3600" dirty="0" err="1">
                <a:solidFill>
                  <a:srgbClr val="D5493A"/>
                </a:solidFill>
              </a:rPr>
              <a:t>Mysql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 err="1">
                <a:solidFill>
                  <a:srgbClr val="D5493A"/>
                </a:solidFill>
              </a:rPr>
              <a:t>Redis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后端：</a:t>
            </a:r>
            <a:r>
              <a:rPr lang="en-US" altLang="zh-CN" sz="3600" dirty="0">
                <a:solidFill>
                  <a:srgbClr val="D5493A"/>
                </a:solidFill>
              </a:rPr>
              <a:t>Spring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Cloud </a:t>
            </a:r>
            <a:r>
              <a:rPr lang="en-US" altLang="zh-CN" sz="3600" dirty="0"/>
              <a:t>+</a:t>
            </a:r>
            <a:r>
              <a:rPr lang="en-US" altLang="zh-CN" sz="3600" dirty="0">
                <a:solidFill>
                  <a:srgbClr val="D5493A"/>
                </a:solidFill>
              </a:rPr>
              <a:t> Spring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Boot</a:t>
            </a:r>
          </a:p>
          <a:p>
            <a:r>
              <a:rPr lang="zh-CN" altLang="en-US" sz="3600" dirty="0">
                <a:solidFill>
                  <a:srgbClr val="D5493A"/>
                </a:solidFill>
              </a:rPr>
              <a:t>   </a:t>
            </a:r>
            <a:r>
              <a:rPr lang="en-US" altLang="zh-CN" sz="3600" dirty="0">
                <a:solidFill>
                  <a:srgbClr val="D5493A"/>
                </a:solidFill>
              </a:rPr>
              <a:t>Eureka / Ribbon / </a:t>
            </a:r>
            <a:r>
              <a:rPr lang="en-US" altLang="zh-CN" sz="3600" dirty="0" err="1">
                <a:solidFill>
                  <a:srgbClr val="D5493A"/>
                </a:solidFill>
              </a:rPr>
              <a:t>Hystrix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/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Feign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/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Config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前端：</a:t>
            </a:r>
            <a:r>
              <a:rPr lang="en-US" altLang="zh-CN" sz="3600" dirty="0">
                <a:solidFill>
                  <a:srgbClr val="D5493A"/>
                </a:solidFill>
              </a:rPr>
              <a:t>Bootstrap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 err="1">
                <a:solidFill>
                  <a:srgbClr val="D5493A"/>
                </a:solidFill>
              </a:rPr>
              <a:t>JQuery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   部分页面使用</a:t>
            </a:r>
            <a:r>
              <a:rPr lang="en-US" altLang="zh-CN" sz="3600" dirty="0" err="1">
                <a:solidFill>
                  <a:srgbClr val="D5493A"/>
                </a:solidFill>
              </a:rPr>
              <a:t>FreeMarker</a:t>
            </a:r>
            <a:r>
              <a:rPr lang="zh-CN" altLang="en-US" sz="3600" dirty="0">
                <a:solidFill>
                  <a:srgbClr val="D5493A"/>
                </a:solidFill>
              </a:rPr>
              <a:t>在后端渲染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日志：</a:t>
            </a:r>
            <a:r>
              <a:rPr lang="en-US" altLang="zh-CN" sz="3600" dirty="0">
                <a:solidFill>
                  <a:srgbClr val="D5493A"/>
                </a:solidFill>
              </a:rPr>
              <a:t>SLF4j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 err="1">
                <a:solidFill>
                  <a:srgbClr val="D5493A"/>
                </a:solidFill>
              </a:rPr>
              <a:t>Logback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D5493A"/>
                </a:solidFill>
              </a:rPr>
              <a:t>DAO</a:t>
            </a:r>
            <a:r>
              <a:rPr lang="zh-CN" altLang="en-US" sz="3600" dirty="0">
                <a:solidFill>
                  <a:srgbClr val="D5493A"/>
                </a:solidFill>
              </a:rPr>
              <a:t>：</a:t>
            </a:r>
            <a:r>
              <a:rPr lang="en-US" altLang="zh-CN" sz="3600" dirty="0">
                <a:solidFill>
                  <a:srgbClr val="D5493A"/>
                </a:solidFill>
              </a:rPr>
              <a:t>Hibernate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(JPA</a:t>
            </a:r>
            <a:r>
              <a:rPr lang="zh-CN" altLang="en-US" sz="3600" dirty="0">
                <a:solidFill>
                  <a:srgbClr val="D5493A"/>
                </a:solidFill>
              </a:rPr>
              <a:t>规范</a:t>
            </a:r>
            <a:r>
              <a:rPr lang="en-US" altLang="zh-CN" sz="3600" dirty="0">
                <a:solidFill>
                  <a:srgbClr val="D5493A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测试：</a:t>
            </a:r>
            <a:r>
              <a:rPr lang="en-US" altLang="zh-CN" sz="3600" dirty="0">
                <a:solidFill>
                  <a:srgbClr val="D5493A"/>
                </a:solidFill>
              </a:rPr>
              <a:t>Spring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Boot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Test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/>
              <a:t>+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Apache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其他：</a:t>
            </a:r>
            <a:r>
              <a:rPr lang="en-US" altLang="zh-CN" sz="3600" dirty="0">
                <a:solidFill>
                  <a:srgbClr val="D5493A"/>
                </a:solidFill>
              </a:rPr>
              <a:t>Lombok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构建工具：</a:t>
            </a:r>
            <a:r>
              <a:rPr lang="en-US" altLang="zh-CN" sz="3600" dirty="0" err="1">
                <a:solidFill>
                  <a:srgbClr val="D5493A"/>
                </a:solidFill>
              </a:rPr>
              <a:t>Gradle</a:t>
            </a:r>
            <a:endParaRPr lang="en-US" altLang="zh-CN" sz="3600" dirty="0">
              <a:solidFill>
                <a:srgbClr val="D5493A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83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536D97D-8EA3-1244-B67F-E9918615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984"/>
            <a:ext cx="9144000" cy="48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2799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Eureka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实现高可用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7C215B9-EC6C-B24C-9A4E-FCC1F904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535"/>
            <a:ext cx="9144000" cy="51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8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Ribbon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实现负载均衡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806E596-9FAB-5B4A-8A82-9B7704EA460A}"/>
              </a:ext>
            </a:extLst>
          </p:cNvPr>
          <p:cNvSpPr txBox="1"/>
          <p:nvPr/>
        </p:nvSpPr>
        <p:spPr>
          <a:xfrm>
            <a:off x="629087" y="1265101"/>
            <a:ext cx="83350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D5493A"/>
                </a:solidFill>
              </a:rPr>
              <a:t>Rest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Template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/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Feign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/</a:t>
            </a:r>
            <a:r>
              <a:rPr lang="zh-CN" altLang="en-US" sz="3600" dirty="0">
                <a:solidFill>
                  <a:srgbClr val="D5493A"/>
                </a:solidFill>
              </a:rPr>
              <a:t> （</a:t>
            </a:r>
            <a:r>
              <a:rPr lang="en-US" altLang="zh-CN" sz="3600" dirty="0" err="1">
                <a:solidFill>
                  <a:srgbClr val="D5493A"/>
                </a:solidFill>
              </a:rPr>
              <a:t>Zuul</a:t>
            </a:r>
            <a:r>
              <a:rPr lang="zh-CN" altLang="en-US" sz="3600" dirty="0">
                <a:solidFill>
                  <a:srgbClr val="D5493A"/>
                </a:solidFill>
              </a:rPr>
              <a:t>）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D5493A"/>
                </a:solidFill>
              </a:rPr>
              <a:t>@</a:t>
            </a:r>
            <a:r>
              <a:rPr lang="en-US" altLang="zh-CN" sz="3600" dirty="0" err="1">
                <a:solidFill>
                  <a:srgbClr val="D5493A"/>
                </a:solidFill>
              </a:rPr>
              <a:t>loadBalance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>
                <a:solidFill>
                  <a:srgbClr val="D5493A"/>
                </a:solidFill>
              </a:rPr>
              <a:t>/</a:t>
            </a:r>
            <a:r>
              <a:rPr lang="zh-CN" altLang="en-US" sz="3600" dirty="0">
                <a:solidFill>
                  <a:srgbClr val="D5493A"/>
                </a:solidFill>
              </a:rPr>
              <a:t> </a:t>
            </a:r>
            <a:r>
              <a:rPr lang="en-US" altLang="zh-CN" sz="3600" dirty="0" err="1">
                <a:solidFill>
                  <a:srgbClr val="D5493A"/>
                </a:solidFill>
              </a:rPr>
              <a:t>loadBanalceClient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核心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服务发现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服务选择规则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服务监听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22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Feign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实现各应用间的通信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806E596-9FAB-5B4A-8A82-9B7704EA460A}"/>
              </a:ext>
            </a:extLst>
          </p:cNvPr>
          <p:cNvSpPr txBox="1"/>
          <p:nvPr/>
        </p:nvSpPr>
        <p:spPr>
          <a:xfrm>
            <a:off x="614097" y="1400012"/>
            <a:ext cx="83350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采用了基于接口的注解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他是一个声明式</a:t>
            </a:r>
            <a:r>
              <a:rPr lang="en-US" altLang="zh-CN" sz="3600" dirty="0">
                <a:solidFill>
                  <a:srgbClr val="D5493A"/>
                </a:solidFill>
              </a:rPr>
              <a:t>REST</a:t>
            </a:r>
            <a:r>
              <a:rPr lang="zh-CN" altLang="en-US" sz="3600" dirty="0">
                <a:solidFill>
                  <a:srgbClr val="D5493A"/>
                </a:solidFill>
              </a:rPr>
              <a:t>客户端（伪</a:t>
            </a:r>
            <a:r>
              <a:rPr lang="en-US" altLang="zh-CN" sz="3600" dirty="0">
                <a:solidFill>
                  <a:srgbClr val="D5493A"/>
                </a:solidFill>
              </a:rPr>
              <a:t>RPC</a:t>
            </a:r>
            <a:r>
              <a:rPr lang="zh-CN" altLang="en-US" sz="3600" dirty="0">
                <a:solidFill>
                  <a:srgbClr val="D5493A"/>
                </a:solidFill>
              </a:rPr>
              <a:t>）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rgbClr val="D54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5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避免雪崩效应 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4156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806E596-9FAB-5B4A-8A82-9B7704EA460A}"/>
              </a:ext>
            </a:extLst>
          </p:cNvPr>
          <p:cNvSpPr txBox="1"/>
          <p:nvPr/>
        </p:nvSpPr>
        <p:spPr>
          <a:xfrm>
            <a:off x="329284" y="1250111"/>
            <a:ext cx="88147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服务降级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   </a:t>
            </a:r>
            <a:r>
              <a:rPr lang="en-US" altLang="zh-CN" sz="3600" dirty="0">
                <a:solidFill>
                  <a:srgbClr val="D5493A"/>
                </a:solidFill>
              </a:rPr>
              <a:t>@</a:t>
            </a:r>
            <a:r>
              <a:rPr lang="en-US" altLang="zh-CN" sz="3600" dirty="0" err="1">
                <a:solidFill>
                  <a:srgbClr val="D5493A"/>
                </a:solidFill>
              </a:rPr>
              <a:t>HstrixCommand</a:t>
            </a:r>
            <a:r>
              <a:rPr lang="zh-CN" altLang="en-US" sz="3600" dirty="0">
                <a:solidFill>
                  <a:srgbClr val="D5493A"/>
                </a:solidFill>
              </a:rPr>
              <a:t>   写个回退函数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   </a:t>
            </a:r>
            <a:r>
              <a:rPr lang="en-US" altLang="zh-CN" sz="3600" dirty="0" err="1">
                <a:solidFill>
                  <a:srgbClr val="D5493A"/>
                </a:solidFill>
              </a:rPr>
              <a:t>commandProperties</a:t>
            </a:r>
            <a:r>
              <a:rPr lang="zh-CN" altLang="en-US" sz="3600" dirty="0">
                <a:solidFill>
                  <a:srgbClr val="D5493A"/>
                </a:solidFill>
              </a:rPr>
              <a:t> 添加 </a:t>
            </a:r>
            <a:r>
              <a:rPr lang="en-US" altLang="zh-CN" sz="3600" dirty="0">
                <a:solidFill>
                  <a:srgbClr val="D5493A"/>
                </a:solidFill>
              </a:rPr>
              <a:t>@</a:t>
            </a:r>
            <a:r>
              <a:rPr lang="en-US" altLang="zh-CN" sz="3600" dirty="0" err="1">
                <a:solidFill>
                  <a:srgbClr val="D5493A"/>
                </a:solidFill>
              </a:rPr>
              <a:t>HystrixProperty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（依赖隔离）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服务熔断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   </a:t>
            </a:r>
            <a:r>
              <a:rPr lang="en-US" altLang="zh-CN" sz="3600" dirty="0">
                <a:solidFill>
                  <a:srgbClr val="D5493A"/>
                </a:solidFill>
              </a:rPr>
              <a:t>@</a:t>
            </a:r>
            <a:r>
              <a:rPr lang="en-US" altLang="zh-CN" sz="3600" dirty="0" err="1">
                <a:solidFill>
                  <a:srgbClr val="D5493A"/>
                </a:solidFill>
              </a:rPr>
              <a:t>EnableCircuitBreaker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        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（监控）</a:t>
            </a:r>
            <a:endParaRPr lang="en-US" altLang="zh-CN" sz="3600" dirty="0">
              <a:solidFill>
                <a:srgbClr val="D54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5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901882" y="289332"/>
            <a:ext cx="189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6571" y="18047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806E596-9FAB-5B4A-8A82-9B7704EA460A}"/>
              </a:ext>
            </a:extLst>
          </p:cNvPr>
          <p:cNvSpPr txBox="1"/>
          <p:nvPr/>
        </p:nvSpPr>
        <p:spPr>
          <a:xfrm>
            <a:off x="509166" y="1849717"/>
            <a:ext cx="83350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分布式锁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zh-CN" altLang="en-US" sz="3600" dirty="0">
                <a:solidFill>
                  <a:srgbClr val="D5493A"/>
                </a:solidFill>
              </a:rPr>
              <a:t>为何不用</a:t>
            </a:r>
            <a:r>
              <a:rPr lang="en-US" altLang="zh-CN" sz="3600" dirty="0">
                <a:solidFill>
                  <a:srgbClr val="D5493A"/>
                </a:solidFill>
              </a:rPr>
              <a:t>synchronized</a:t>
            </a:r>
            <a:r>
              <a:rPr lang="zh-CN" altLang="en-US" sz="3600" dirty="0">
                <a:solidFill>
                  <a:srgbClr val="D5493A"/>
                </a:solidFill>
              </a:rPr>
              <a:t>？</a:t>
            </a:r>
            <a:endParaRPr lang="en-US" altLang="zh-CN" sz="3600" dirty="0">
              <a:solidFill>
                <a:srgbClr val="D5493A"/>
              </a:solidFill>
            </a:endParaRPr>
          </a:p>
          <a:p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缓存一部分内容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en-US" altLang="zh-CN" sz="3600" dirty="0">
                <a:solidFill>
                  <a:srgbClr val="D5493A"/>
                </a:solidFill>
              </a:rPr>
              <a:t>@</a:t>
            </a:r>
            <a:r>
              <a:rPr lang="en-US" altLang="zh-CN" sz="3600" dirty="0" err="1">
                <a:solidFill>
                  <a:srgbClr val="D5493A"/>
                </a:solidFill>
              </a:rPr>
              <a:t>EnableCaching</a:t>
            </a:r>
            <a:endParaRPr lang="en-US" altLang="zh-CN" sz="3600" dirty="0">
              <a:solidFill>
                <a:srgbClr val="D5493A"/>
              </a:solidFill>
            </a:endParaRPr>
          </a:p>
          <a:p>
            <a:r>
              <a:rPr lang="en-US" altLang="zh-CN" sz="3600" dirty="0" err="1">
                <a:solidFill>
                  <a:srgbClr val="D5493A"/>
                </a:solidFill>
              </a:rPr>
              <a:t>cacheput</a:t>
            </a:r>
            <a:r>
              <a:rPr lang="zh-CN" altLang="en-US" sz="3600" dirty="0">
                <a:solidFill>
                  <a:srgbClr val="D5493A"/>
                </a:solidFill>
              </a:rPr>
              <a:t>      </a:t>
            </a:r>
            <a:r>
              <a:rPr lang="en-US" altLang="zh-CN" sz="3600" dirty="0">
                <a:solidFill>
                  <a:srgbClr val="D5493A"/>
                </a:solidFill>
              </a:rPr>
              <a:t>cacheable</a:t>
            </a:r>
            <a:r>
              <a:rPr lang="zh-CN" altLang="en-US" sz="3600" dirty="0">
                <a:solidFill>
                  <a:srgbClr val="D5493A"/>
                </a:solidFill>
              </a:rPr>
              <a:t>    </a:t>
            </a:r>
            <a:r>
              <a:rPr lang="en-US" altLang="zh-CN" sz="3600" dirty="0" err="1">
                <a:solidFill>
                  <a:srgbClr val="D5493A"/>
                </a:solidFill>
              </a:rPr>
              <a:t>cacheEvict</a:t>
            </a:r>
            <a:endParaRPr lang="en-US" altLang="zh-CN" sz="3600" dirty="0">
              <a:solidFill>
                <a:srgbClr val="D5493A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7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2859685" y="5846988"/>
            <a:ext cx="333451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106573" y="264160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512037" y="1583199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701108" y="1583199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106573" y="2902237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02" y="320040"/>
            <a:ext cx="2863678" cy="2863678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 rot="5400000">
            <a:off x="-166459" y="864898"/>
            <a:ext cx="6858001" cy="5128208"/>
          </a:xfrm>
          <a:custGeom>
            <a:avLst/>
            <a:gdLst>
              <a:gd name="connsiteX0" fmla="*/ 1 w 6858001"/>
              <a:gd name="connsiteY0" fmla="*/ 5128208 h 5128208"/>
              <a:gd name="connsiteX1" fmla="*/ 1 w 6858001"/>
              <a:gd name="connsiteY1" fmla="*/ 5128207 h 5128208"/>
              <a:gd name="connsiteX2" fmla="*/ 6857999 w 6858001"/>
              <a:gd name="connsiteY2" fmla="*/ 5128207 h 5128208"/>
              <a:gd name="connsiteX3" fmla="*/ 5388164 w 6858001"/>
              <a:gd name="connsiteY3" fmla="*/ 3589553 h 5128208"/>
              <a:gd name="connsiteX4" fmla="*/ 6858001 w 6858001"/>
              <a:gd name="connsiteY4" fmla="*/ 3589553 h 5128208"/>
              <a:gd name="connsiteX5" fmla="*/ 6858001 w 6858001"/>
              <a:gd name="connsiteY5" fmla="*/ 5128208 h 5128208"/>
              <a:gd name="connsiteX6" fmla="*/ 1 w 6858001"/>
              <a:gd name="connsiteY6" fmla="*/ 5128206 h 5128208"/>
              <a:gd name="connsiteX7" fmla="*/ 1 w 6858001"/>
              <a:gd name="connsiteY7" fmla="*/ 3589552 h 5128208"/>
              <a:gd name="connsiteX8" fmla="*/ 1469834 w 6858001"/>
              <a:gd name="connsiteY8" fmla="*/ 3589552 h 5128208"/>
              <a:gd name="connsiteX9" fmla="*/ 0 w 6858001"/>
              <a:gd name="connsiteY9" fmla="*/ 3589551 h 5128208"/>
              <a:gd name="connsiteX10" fmla="*/ 3428999 w 6858001"/>
              <a:gd name="connsiteY10" fmla="*/ 0 h 5128208"/>
              <a:gd name="connsiteX11" fmla="*/ 6857999 w 6858001"/>
              <a:gd name="connsiteY11" fmla="*/ 3589551 h 5128208"/>
              <a:gd name="connsiteX12" fmla="*/ 5388163 w 6858001"/>
              <a:gd name="connsiteY12" fmla="*/ 3589551 h 5128208"/>
              <a:gd name="connsiteX13" fmla="*/ 3428999 w 6858001"/>
              <a:gd name="connsiteY13" fmla="*/ 1538656 h 5128208"/>
              <a:gd name="connsiteX14" fmla="*/ 1469835 w 6858001"/>
              <a:gd name="connsiteY14" fmla="*/ 3589551 h 51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1" h="5128208">
                <a:moveTo>
                  <a:pt x="1" y="5128208"/>
                </a:moveTo>
                <a:lnTo>
                  <a:pt x="1" y="5128207"/>
                </a:lnTo>
                <a:lnTo>
                  <a:pt x="6857999" y="5128207"/>
                </a:lnTo>
                <a:lnTo>
                  <a:pt x="5388164" y="3589553"/>
                </a:lnTo>
                <a:lnTo>
                  <a:pt x="6858001" y="3589553"/>
                </a:lnTo>
                <a:lnTo>
                  <a:pt x="6858001" y="5128208"/>
                </a:lnTo>
                <a:close/>
                <a:moveTo>
                  <a:pt x="1" y="5128206"/>
                </a:moveTo>
                <a:lnTo>
                  <a:pt x="1" y="3589552"/>
                </a:lnTo>
                <a:lnTo>
                  <a:pt x="1469834" y="3589552"/>
                </a:lnTo>
                <a:close/>
                <a:moveTo>
                  <a:pt x="0" y="3589551"/>
                </a:moveTo>
                <a:lnTo>
                  <a:pt x="3428999" y="0"/>
                </a:lnTo>
                <a:lnTo>
                  <a:pt x="6857999" y="3589551"/>
                </a:lnTo>
                <a:lnTo>
                  <a:pt x="5388163" y="3589551"/>
                </a:lnTo>
                <a:lnTo>
                  <a:pt x="3428999" y="1538656"/>
                </a:lnTo>
                <a:lnTo>
                  <a:pt x="1469835" y="3589551"/>
                </a:lnTo>
                <a:close/>
              </a:path>
            </a:pathLst>
          </a:custGeom>
          <a:solidFill>
            <a:srgbClr val="D549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868186" y="5076353"/>
            <a:ext cx="3800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-1524000" y="0"/>
            <a:ext cx="5192486" cy="6858000"/>
          </a:xfrm>
          <a:custGeom>
            <a:avLst/>
            <a:gdLst>
              <a:gd name="connsiteX0" fmla="*/ 1713875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6433039 h 6858000"/>
              <a:gd name="connsiteX7" fmla="*/ 4259036 w 5192486"/>
              <a:gd name="connsiteY7" fmla="*/ 2406327 h 6858000"/>
              <a:gd name="connsiteX8" fmla="*/ 1713875 w 51924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6" h="6858000">
                <a:moveTo>
                  <a:pt x="1713875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6433039"/>
                </a:lnTo>
                <a:lnTo>
                  <a:pt x="4259036" y="2406327"/>
                </a:lnTo>
                <a:lnTo>
                  <a:pt x="1713875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2095500" y="0"/>
            <a:ext cx="5192486" cy="6858000"/>
          </a:xfrm>
          <a:custGeom>
            <a:avLst/>
            <a:gdLst>
              <a:gd name="connsiteX0" fmla="*/ 0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486" h="6858000">
                <a:moveTo>
                  <a:pt x="0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 Box 3"/>
          <p:cNvSpPr>
            <a:spLocks noChangeArrowheads="1"/>
          </p:cNvSpPr>
          <p:nvPr/>
        </p:nvSpPr>
        <p:spPr bwMode="auto">
          <a:xfrm>
            <a:off x="2648291" y="440864"/>
            <a:ext cx="3847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800" b="1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录</a:t>
            </a:r>
            <a:r>
              <a:rPr lang="en-US" altLang="zh-CN" sz="32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CATALOG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81601" y="1705578"/>
            <a:ext cx="3490665" cy="756494"/>
            <a:chOff x="6705600" y="1705577"/>
            <a:chExt cx="3490665" cy="756494"/>
          </a:xfrm>
        </p:grpSpPr>
        <p:sp>
          <p:nvSpPr>
            <p:cNvPr id="53" name="TextBox 76"/>
            <p:cNvSpPr txBox="1"/>
            <p:nvPr/>
          </p:nvSpPr>
          <p:spPr>
            <a:xfrm>
              <a:off x="7497515" y="1789192"/>
              <a:ext cx="269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6705600" y="1705577"/>
              <a:ext cx="791915" cy="756494"/>
            </a:xfrm>
            <a:custGeom>
              <a:avLst/>
              <a:gdLst>
                <a:gd name="connsiteX0" fmla="*/ 1137101 w 2274202"/>
                <a:gd name="connsiteY0" fmla="*/ 0 h 2172483"/>
                <a:gd name="connsiteX1" fmla="*/ 2274202 w 2274202"/>
                <a:gd name="connsiteY1" fmla="*/ 1086242 h 2172483"/>
                <a:gd name="connsiteX2" fmla="*/ 1137101 w 2274202"/>
                <a:gd name="connsiteY2" fmla="*/ 2172483 h 2172483"/>
                <a:gd name="connsiteX3" fmla="*/ 0 w 2274202"/>
                <a:gd name="connsiteY3" fmla="*/ 1086242 h 217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4202" h="2172483">
                  <a:moveTo>
                    <a:pt x="1137101" y="0"/>
                  </a:moveTo>
                  <a:lnTo>
                    <a:pt x="2274202" y="1086242"/>
                  </a:lnTo>
                  <a:lnTo>
                    <a:pt x="1137101" y="2172483"/>
                  </a:lnTo>
                  <a:lnTo>
                    <a:pt x="0" y="1086242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01</a:t>
              </a:r>
              <a:endParaRPr lang="zh-CN" altLang="en-US" sz="24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81601" y="2803924"/>
            <a:ext cx="3521145" cy="756494"/>
            <a:chOff x="6705600" y="2803923"/>
            <a:chExt cx="3521145" cy="756494"/>
          </a:xfrm>
        </p:grpSpPr>
        <p:sp>
          <p:nvSpPr>
            <p:cNvPr id="63" name="TextBox 76"/>
            <p:cNvSpPr txBox="1"/>
            <p:nvPr/>
          </p:nvSpPr>
          <p:spPr>
            <a:xfrm>
              <a:off x="7527995" y="2948498"/>
              <a:ext cx="269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功能设计</a:t>
              </a: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6705600" y="2803923"/>
              <a:ext cx="791915" cy="756494"/>
            </a:xfrm>
            <a:custGeom>
              <a:avLst/>
              <a:gdLst>
                <a:gd name="connsiteX0" fmla="*/ 1137101 w 2274202"/>
                <a:gd name="connsiteY0" fmla="*/ 0 h 2172483"/>
                <a:gd name="connsiteX1" fmla="*/ 2274202 w 2274202"/>
                <a:gd name="connsiteY1" fmla="*/ 1086242 h 2172483"/>
                <a:gd name="connsiteX2" fmla="*/ 1137101 w 2274202"/>
                <a:gd name="connsiteY2" fmla="*/ 2172483 h 2172483"/>
                <a:gd name="connsiteX3" fmla="*/ 0 w 2274202"/>
                <a:gd name="connsiteY3" fmla="*/ 1086242 h 217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4202" h="2172483">
                  <a:moveTo>
                    <a:pt x="1137101" y="0"/>
                  </a:moveTo>
                  <a:lnTo>
                    <a:pt x="2274202" y="1086242"/>
                  </a:lnTo>
                  <a:lnTo>
                    <a:pt x="1137101" y="2172483"/>
                  </a:lnTo>
                  <a:lnTo>
                    <a:pt x="0" y="1086242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02</a:t>
              </a:r>
              <a:endParaRPr lang="zh-CN" altLang="en-US" sz="2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81601" y="3902269"/>
            <a:ext cx="4284453" cy="756494"/>
            <a:chOff x="6705600" y="3902268"/>
            <a:chExt cx="4284453" cy="756494"/>
          </a:xfrm>
        </p:grpSpPr>
        <p:sp>
          <p:nvSpPr>
            <p:cNvPr id="67" name="TextBox 76"/>
            <p:cNvSpPr txBox="1"/>
            <p:nvPr/>
          </p:nvSpPr>
          <p:spPr>
            <a:xfrm>
              <a:off x="7497515" y="4016363"/>
              <a:ext cx="3492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架构设计</a:t>
              </a: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6705600" y="3902268"/>
              <a:ext cx="791915" cy="756494"/>
            </a:xfrm>
            <a:custGeom>
              <a:avLst/>
              <a:gdLst>
                <a:gd name="connsiteX0" fmla="*/ 1137101 w 2274202"/>
                <a:gd name="connsiteY0" fmla="*/ 0 h 2172483"/>
                <a:gd name="connsiteX1" fmla="*/ 2274202 w 2274202"/>
                <a:gd name="connsiteY1" fmla="*/ 1086242 h 2172483"/>
                <a:gd name="connsiteX2" fmla="*/ 1137101 w 2274202"/>
                <a:gd name="connsiteY2" fmla="*/ 2172483 h 2172483"/>
                <a:gd name="connsiteX3" fmla="*/ 0 w 2274202"/>
                <a:gd name="connsiteY3" fmla="*/ 1086242 h 217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4202" h="2172483">
                  <a:moveTo>
                    <a:pt x="1137101" y="0"/>
                  </a:moveTo>
                  <a:lnTo>
                    <a:pt x="2274202" y="1086242"/>
                  </a:lnTo>
                  <a:lnTo>
                    <a:pt x="1137101" y="2172483"/>
                  </a:lnTo>
                  <a:lnTo>
                    <a:pt x="0" y="1086242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03</a:t>
              </a:r>
              <a:endParaRPr lang="zh-CN" altLang="en-US" sz="24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81601" y="5000614"/>
            <a:ext cx="3490665" cy="756494"/>
            <a:chOff x="6705600" y="5000613"/>
            <a:chExt cx="3490665" cy="756494"/>
          </a:xfrm>
        </p:grpSpPr>
        <p:sp>
          <p:nvSpPr>
            <p:cNvPr id="71" name="TextBox 76"/>
            <p:cNvSpPr txBox="1"/>
            <p:nvPr/>
          </p:nvSpPr>
          <p:spPr>
            <a:xfrm>
              <a:off x="7497515" y="5145188"/>
              <a:ext cx="269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6705600" y="5000613"/>
              <a:ext cx="791915" cy="756494"/>
            </a:xfrm>
            <a:custGeom>
              <a:avLst/>
              <a:gdLst>
                <a:gd name="connsiteX0" fmla="*/ 1137101 w 2274202"/>
                <a:gd name="connsiteY0" fmla="*/ 0 h 2172483"/>
                <a:gd name="connsiteX1" fmla="*/ 2274202 w 2274202"/>
                <a:gd name="connsiteY1" fmla="*/ 1086242 h 2172483"/>
                <a:gd name="connsiteX2" fmla="*/ 1137101 w 2274202"/>
                <a:gd name="connsiteY2" fmla="*/ 2172483 h 2172483"/>
                <a:gd name="connsiteX3" fmla="*/ 0 w 2274202"/>
                <a:gd name="connsiteY3" fmla="*/ 1086242 h 217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4202" h="2172483">
                  <a:moveTo>
                    <a:pt x="1137101" y="0"/>
                  </a:moveTo>
                  <a:lnTo>
                    <a:pt x="2274202" y="1086242"/>
                  </a:lnTo>
                  <a:lnTo>
                    <a:pt x="1137101" y="2172483"/>
                  </a:lnTo>
                  <a:lnTo>
                    <a:pt x="0" y="1086242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04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3492415" y="5583381"/>
            <a:ext cx="377445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386434" y="307227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791898" y="1626266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980969" y="1626266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386434" y="2945304"/>
            <a:ext cx="2474976" cy="23642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39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885106" y="6790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33728" y="538847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4339506" y="4766143"/>
            <a:ext cx="427344" cy="400362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" name="AutoShape 139"/>
          <p:cNvSpPr/>
          <p:nvPr/>
        </p:nvSpPr>
        <p:spPr bwMode="auto">
          <a:xfrm>
            <a:off x="6179363" y="4767705"/>
            <a:ext cx="426615" cy="413489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05000" y="2091221"/>
            <a:ext cx="4831080" cy="763730"/>
            <a:chOff x="2789255" y="1619056"/>
            <a:chExt cx="4597261" cy="763730"/>
          </a:xfrm>
        </p:grpSpPr>
        <p:grpSp>
          <p:nvGrpSpPr>
            <p:cNvPr id="2" name="组合 1"/>
            <p:cNvGrpSpPr/>
            <p:nvPr/>
          </p:nvGrpSpPr>
          <p:grpSpPr>
            <a:xfrm>
              <a:off x="2789255" y="1619056"/>
              <a:ext cx="763730" cy="763730"/>
              <a:chOff x="3863675" y="4586021"/>
              <a:chExt cx="763730" cy="763730"/>
            </a:xfrm>
          </p:grpSpPr>
          <p:sp>
            <p:nvSpPr>
              <p:cNvPr id="13" name="Rounded Rectangle 8"/>
              <p:cNvSpPr/>
              <p:nvPr/>
            </p:nvSpPr>
            <p:spPr>
              <a:xfrm>
                <a:off x="3863675" y="4586021"/>
                <a:ext cx="763730" cy="763730"/>
              </a:xfrm>
              <a:prstGeom prst="ellipse">
                <a:avLst/>
              </a:prstGeom>
              <a:solidFill>
                <a:srgbClr val="D54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14" name="Group 36"/>
              <p:cNvGrpSpPr/>
              <p:nvPr/>
            </p:nvGrpSpPr>
            <p:grpSpPr>
              <a:xfrm>
                <a:off x="4094121" y="4748015"/>
                <a:ext cx="293161" cy="427344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15" name="AutoShape 113"/>
                <p:cNvSpPr/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bg2">
                        <a:lumMod val="2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6" name="AutoShape 114"/>
                <p:cNvSpPr/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bg2">
                        <a:lumMod val="25000"/>
                      </a:schemeClr>
                    </a:solidFill>
                    <a:sym typeface="Gill Sans" charset="0"/>
                  </a:endParaRPr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>
            <a:xfrm>
              <a:off x="3702906" y="1798606"/>
              <a:ext cx="3683610" cy="5232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zh-CN" altLang="en-US" sz="28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  高可用 </a:t>
              </a:r>
              <a:endPara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98321" y="3318753"/>
            <a:ext cx="617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“上理出行”机票供应商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多家航空公司</a:t>
            </a:r>
            <a:endParaRPr lang="en-US" altLang="zh-CN" sz="3600" dirty="0">
              <a:solidFill>
                <a:srgbClr val="D54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D5493A"/>
                </a:solidFill>
              </a:rPr>
              <a:t>一家银行</a:t>
            </a:r>
            <a:endParaRPr lang="en-US" altLang="zh-CN" sz="3600" dirty="0">
              <a:solidFill>
                <a:srgbClr val="D5493A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5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3361691" y="5600077"/>
            <a:ext cx="370964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233395" y="475614"/>
            <a:ext cx="2432475" cy="22667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638859" y="1794653"/>
            <a:ext cx="2432475" cy="22667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827930" y="1794653"/>
            <a:ext cx="2432475" cy="22667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233395" y="3113691"/>
            <a:ext cx="2432475" cy="22667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599233" y="4649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上理出行</a:t>
            </a:r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44670" y="37886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5193" y="2539458"/>
            <a:ext cx="2426208" cy="3019836"/>
            <a:chOff x="1246124" y="2424069"/>
            <a:chExt cx="2426208" cy="3019836"/>
          </a:xfrm>
        </p:grpSpPr>
        <p:grpSp>
          <p:nvGrpSpPr>
            <p:cNvPr id="2" name="组合 1"/>
            <p:cNvGrpSpPr/>
            <p:nvPr/>
          </p:nvGrpSpPr>
          <p:grpSpPr>
            <a:xfrm>
              <a:off x="1246124" y="2424069"/>
              <a:ext cx="2426208" cy="2426208"/>
              <a:chOff x="1246124" y="2424069"/>
              <a:chExt cx="2426208" cy="2426208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1246124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111745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2191904" y="4023035"/>
                <a:ext cx="475742" cy="474346"/>
                <a:chOff x="7150101" y="3190875"/>
                <a:chExt cx="541338" cy="539750"/>
              </a:xfrm>
              <a:solidFill>
                <a:srgbClr val="D5493A"/>
              </a:solidFill>
            </p:grpSpPr>
            <p:sp>
              <p:nvSpPr>
                <p:cNvPr id="45" name="Freeform 90"/>
                <p:cNvSpPr>
                  <a:spLocks noEditPoints="1"/>
                </p:cNvSpPr>
                <p:nvPr/>
              </p:nvSpPr>
              <p:spPr bwMode="auto">
                <a:xfrm>
                  <a:off x="7353301" y="3392488"/>
                  <a:ext cx="134938" cy="134938"/>
                </a:xfrm>
                <a:custGeom>
                  <a:avLst/>
                  <a:gdLst>
                    <a:gd name="T0" fmla="*/ 24 w 48"/>
                    <a:gd name="T1" fmla="*/ 0 h 48"/>
                    <a:gd name="T2" fmla="*/ 0 w 48"/>
                    <a:gd name="T3" fmla="*/ 24 h 48"/>
                    <a:gd name="T4" fmla="*/ 24 w 48"/>
                    <a:gd name="T5" fmla="*/ 48 h 48"/>
                    <a:gd name="T6" fmla="*/ 48 w 48"/>
                    <a:gd name="T7" fmla="*/ 24 h 48"/>
                    <a:gd name="T8" fmla="*/ 24 w 48"/>
                    <a:gd name="T9" fmla="*/ 0 h 48"/>
                    <a:gd name="T10" fmla="*/ 21 w 48"/>
                    <a:gd name="T11" fmla="*/ 16 h 48"/>
                    <a:gd name="T12" fmla="*/ 16 w 48"/>
                    <a:gd name="T13" fmla="*/ 21 h 48"/>
                    <a:gd name="T14" fmla="*/ 12 w 48"/>
                    <a:gd name="T15" fmla="*/ 24 h 48"/>
                    <a:gd name="T16" fmla="*/ 11 w 48"/>
                    <a:gd name="T17" fmla="*/ 24 h 48"/>
                    <a:gd name="T18" fmla="*/ 8 w 48"/>
                    <a:gd name="T19" fmla="*/ 19 h 48"/>
                    <a:gd name="T20" fmla="*/ 19 w 48"/>
                    <a:gd name="T21" fmla="*/ 8 h 48"/>
                    <a:gd name="T22" fmla="*/ 24 w 48"/>
                    <a:gd name="T23" fmla="*/ 11 h 48"/>
                    <a:gd name="T24" fmla="*/ 21 w 48"/>
                    <a:gd name="T25" fmla="*/ 1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7" y="48"/>
                        <a:pt x="48" y="37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lose/>
                      <a:moveTo>
                        <a:pt x="21" y="16"/>
                      </a:moveTo>
                      <a:cubicBezTo>
                        <a:pt x="19" y="17"/>
                        <a:pt x="17" y="19"/>
                        <a:pt x="16" y="21"/>
                      </a:cubicBezTo>
                      <a:cubicBezTo>
                        <a:pt x="15" y="23"/>
                        <a:pt x="14" y="24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9" y="23"/>
                        <a:pt x="8" y="21"/>
                        <a:pt x="8" y="19"/>
                      </a:cubicBezTo>
                      <a:cubicBezTo>
                        <a:pt x="10" y="14"/>
                        <a:pt x="14" y="10"/>
                        <a:pt x="19" y="8"/>
                      </a:cubicBezTo>
                      <a:cubicBezTo>
                        <a:pt x="21" y="7"/>
                        <a:pt x="23" y="8"/>
                        <a:pt x="24" y="11"/>
                      </a:cubicBezTo>
                      <a:cubicBezTo>
                        <a:pt x="25" y="13"/>
                        <a:pt x="24" y="15"/>
                        <a:pt x="2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 91"/>
                <p:cNvSpPr>
                  <a:spLocks noEditPoints="1"/>
                </p:cNvSpPr>
                <p:nvPr/>
              </p:nvSpPr>
              <p:spPr bwMode="auto">
                <a:xfrm>
                  <a:off x="7150101" y="3190875"/>
                  <a:ext cx="541338" cy="539750"/>
                </a:xfrm>
                <a:custGeom>
                  <a:avLst/>
                  <a:gdLst>
                    <a:gd name="T0" fmla="*/ 179 w 192"/>
                    <a:gd name="T1" fmla="*/ 47 h 192"/>
                    <a:gd name="T2" fmla="*/ 185 w 192"/>
                    <a:gd name="T3" fmla="*/ 41 h 192"/>
                    <a:gd name="T4" fmla="*/ 192 w 192"/>
                    <a:gd name="T5" fmla="*/ 24 h 192"/>
                    <a:gd name="T6" fmla="*/ 185 w 192"/>
                    <a:gd name="T7" fmla="*/ 7 h 192"/>
                    <a:gd name="T8" fmla="*/ 168 w 192"/>
                    <a:gd name="T9" fmla="*/ 0 h 192"/>
                    <a:gd name="T10" fmla="*/ 151 w 192"/>
                    <a:gd name="T11" fmla="*/ 7 h 192"/>
                    <a:gd name="T12" fmla="*/ 145 w 192"/>
                    <a:gd name="T13" fmla="*/ 13 h 192"/>
                    <a:gd name="T14" fmla="*/ 96 w 192"/>
                    <a:gd name="T15" fmla="*/ 0 h 192"/>
                    <a:gd name="T16" fmla="*/ 47 w 192"/>
                    <a:gd name="T17" fmla="*/ 13 h 192"/>
                    <a:gd name="T18" fmla="*/ 41 w 192"/>
                    <a:gd name="T19" fmla="*/ 7 h 192"/>
                    <a:gd name="T20" fmla="*/ 24 w 192"/>
                    <a:gd name="T21" fmla="*/ 0 h 192"/>
                    <a:gd name="T22" fmla="*/ 7 w 192"/>
                    <a:gd name="T23" fmla="*/ 7 h 192"/>
                    <a:gd name="T24" fmla="*/ 0 w 192"/>
                    <a:gd name="T25" fmla="*/ 24 h 192"/>
                    <a:gd name="T26" fmla="*/ 7 w 192"/>
                    <a:gd name="T27" fmla="*/ 41 h 192"/>
                    <a:gd name="T28" fmla="*/ 14 w 192"/>
                    <a:gd name="T29" fmla="*/ 47 h 192"/>
                    <a:gd name="T30" fmla="*/ 0 w 192"/>
                    <a:gd name="T31" fmla="*/ 96 h 192"/>
                    <a:gd name="T32" fmla="*/ 13 w 192"/>
                    <a:gd name="T33" fmla="*/ 145 h 192"/>
                    <a:gd name="T34" fmla="*/ 7 w 192"/>
                    <a:gd name="T35" fmla="*/ 151 h 192"/>
                    <a:gd name="T36" fmla="*/ 0 w 192"/>
                    <a:gd name="T37" fmla="*/ 168 h 192"/>
                    <a:gd name="T38" fmla="*/ 7 w 192"/>
                    <a:gd name="T39" fmla="*/ 185 h 192"/>
                    <a:gd name="T40" fmla="*/ 24 w 192"/>
                    <a:gd name="T41" fmla="*/ 192 h 192"/>
                    <a:gd name="T42" fmla="*/ 41 w 192"/>
                    <a:gd name="T43" fmla="*/ 185 h 192"/>
                    <a:gd name="T44" fmla="*/ 47 w 192"/>
                    <a:gd name="T45" fmla="*/ 179 h 192"/>
                    <a:gd name="T46" fmla="*/ 96 w 192"/>
                    <a:gd name="T47" fmla="*/ 192 h 192"/>
                    <a:gd name="T48" fmla="*/ 145 w 192"/>
                    <a:gd name="T49" fmla="*/ 179 h 192"/>
                    <a:gd name="T50" fmla="*/ 151 w 192"/>
                    <a:gd name="T51" fmla="*/ 185 h 192"/>
                    <a:gd name="T52" fmla="*/ 168 w 192"/>
                    <a:gd name="T53" fmla="*/ 192 h 192"/>
                    <a:gd name="T54" fmla="*/ 185 w 192"/>
                    <a:gd name="T55" fmla="*/ 185 h 192"/>
                    <a:gd name="T56" fmla="*/ 192 w 192"/>
                    <a:gd name="T57" fmla="*/ 168 h 192"/>
                    <a:gd name="T58" fmla="*/ 185 w 192"/>
                    <a:gd name="T59" fmla="*/ 151 h 192"/>
                    <a:gd name="T60" fmla="*/ 179 w 192"/>
                    <a:gd name="T61" fmla="*/ 145 h 192"/>
                    <a:gd name="T62" fmla="*/ 192 w 192"/>
                    <a:gd name="T63" fmla="*/ 96 h 192"/>
                    <a:gd name="T64" fmla="*/ 179 w 192"/>
                    <a:gd name="T65" fmla="*/ 47 h 192"/>
                    <a:gd name="T66" fmla="*/ 96 w 192"/>
                    <a:gd name="T67" fmla="*/ 176 h 192"/>
                    <a:gd name="T68" fmla="*/ 16 w 192"/>
                    <a:gd name="T69" fmla="*/ 96 h 192"/>
                    <a:gd name="T70" fmla="*/ 96 w 192"/>
                    <a:gd name="T71" fmla="*/ 16 h 192"/>
                    <a:gd name="T72" fmla="*/ 176 w 192"/>
                    <a:gd name="T73" fmla="*/ 96 h 192"/>
                    <a:gd name="T74" fmla="*/ 96 w 192"/>
                    <a:gd name="T75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2" h="192">
                      <a:moveTo>
                        <a:pt x="179" y="47"/>
                      </a:move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90" y="36"/>
                        <a:pt x="192" y="30"/>
                        <a:pt x="192" y="24"/>
                      </a:cubicBezTo>
                      <a:cubicBezTo>
                        <a:pt x="192" y="17"/>
                        <a:pt x="190" y="11"/>
                        <a:pt x="185" y="7"/>
                      </a:cubicBezTo>
                      <a:cubicBezTo>
                        <a:pt x="181" y="2"/>
                        <a:pt x="175" y="0"/>
                        <a:pt x="168" y="0"/>
                      </a:cubicBezTo>
                      <a:cubicBezTo>
                        <a:pt x="162" y="0"/>
                        <a:pt x="156" y="2"/>
                        <a:pt x="151" y="7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30" y="5"/>
                        <a:pt x="113" y="0"/>
                        <a:pt x="96" y="0"/>
                      </a:cubicBezTo>
                      <a:cubicBezTo>
                        <a:pt x="79" y="0"/>
                        <a:pt x="62" y="5"/>
                        <a:pt x="47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7" y="2"/>
                        <a:pt x="31" y="0"/>
                        <a:pt x="24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5" y="62"/>
                        <a:pt x="0" y="79"/>
                        <a:pt x="0" y="96"/>
                      </a:cubicBezTo>
                      <a:cubicBezTo>
                        <a:pt x="0" y="113"/>
                        <a:pt x="5" y="130"/>
                        <a:pt x="13" y="145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3" y="155"/>
                        <a:pt x="0" y="161"/>
                        <a:pt x="0" y="168"/>
                      </a:cubicBezTo>
                      <a:cubicBezTo>
                        <a:pt x="0" y="174"/>
                        <a:pt x="3" y="180"/>
                        <a:pt x="7" y="185"/>
                      </a:cubicBezTo>
                      <a:cubicBezTo>
                        <a:pt x="12" y="189"/>
                        <a:pt x="18" y="192"/>
                        <a:pt x="24" y="192"/>
                      </a:cubicBezTo>
                      <a:cubicBezTo>
                        <a:pt x="31" y="192"/>
                        <a:pt x="37" y="189"/>
                        <a:pt x="41" y="185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62" y="187"/>
                        <a:pt x="79" y="192"/>
                        <a:pt x="96" y="192"/>
                      </a:cubicBezTo>
                      <a:cubicBezTo>
                        <a:pt x="113" y="192"/>
                        <a:pt x="130" y="187"/>
                        <a:pt x="145" y="179"/>
                      </a:cubicBezTo>
                      <a:cubicBezTo>
                        <a:pt x="151" y="185"/>
                        <a:pt x="151" y="185"/>
                        <a:pt x="151" y="185"/>
                      </a:cubicBezTo>
                      <a:cubicBezTo>
                        <a:pt x="156" y="189"/>
                        <a:pt x="162" y="192"/>
                        <a:pt x="168" y="192"/>
                      </a:cubicBezTo>
                      <a:cubicBezTo>
                        <a:pt x="175" y="192"/>
                        <a:pt x="181" y="189"/>
                        <a:pt x="185" y="185"/>
                      </a:cubicBezTo>
                      <a:cubicBezTo>
                        <a:pt x="190" y="180"/>
                        <a:pt x="192" y="174"/>
                        <a:pt x="192" y="168"/>
                      </a:cubicBezTo>
                      <a:cubicBezTo>
                        <a:pt x="192" y="161"/>
                        <a:pt x="190" y="155"/>
                        <a:pt x="185" y="151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cubicBezTo>
                        <a:pt x="188" y="130"/>
                        <a:pt x="192" y="113"/>
                        <a:pt x="192" y="96"/>
                      </a:cubicBezTo>
                      <a:cubicBezTo>
                        <a:pt x="192" y="79"/>
                        <a:pt x="188" y="62"/>
                        <a:pt x="179" y="47"/>
                      </a:cubicBezTo>
                      <a:close/>
                      <a:moveTo>
                        <a:pt x="96" y="176"/>
                      </a:moveTo>
                      <a:cubicBezTo>
                        <a:pt x="52" y="176"/>
                        <a:pt x="16" y="140"/>
                        <a:pt x="16" y="96"/>
                      </a:cubicBezTo>
                      <a:cubicBezTo>
                        <a:pt x="16" y="52"/>
                        <a:pt x="52" y="16"/>
                        <a:pt x="96" y="16"/>
                      </a:cubicBezTo>
                      <a:cubicBezTo>
                        <a:pt x="140" y="16"/>
                        <a:pt x="176" y="52"/>
                        <a:pt x="176" y="96"/>
                      </a:cubicBezTo>
                      <a:cubicBezTo>
                        <a:pt x="176" y="140"/>
                        <a:pt x="140" y="176"/>
                        <a:pt x="9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 92"/>
                <p:cNvSpPr>
                  <a:spLocks noEditPoints="1"/>
                </p:cNvSpPr>
                <p:nvPr/>
              </p:nvSpPr>
              <p:spPr bwMode="auto">
                <a:xfrm>
                  <a:off x="7218363" y="3257550"/>
                  <a:ext cx="404813" cy="406400"/>
                </a:xfrm>
                <a:custGeom>
                  <a:avLst/>
                  <a:gdLst>
                    <a:gd name="T0" fmla="*/ 72 w 144"/>
                    <a:gd name="T1" fmla="*/ 0 h 144"/>
                    <a:gd name="T2" fmla="*/ 0 w 144"/>
                    <a:gd name="T3" fmla="*/ 72 h 144"/>
                    <a:gd name="T4" fmla="*/ 72 w 144"/>
                    <a:gd name="T5" fmla="*/ 144 h 144"/>
                    <a:gd name="T6" fmla="*/ 144 w 144"/>
                    <a:gd name="T7" fmla="*/ 72 h 144"/>
                    <a:gd name="T8" fmla="*/ 72 w 144"/>
                    <a:gd name="T9" fmla="*/ 0 h 144"/>
                    <a:gd name="T10" fmla="*/ 104 w 144"/>
                    <a:gd name="T11" fmla="*/ 72 h 144"/>
                    <a:gd name="T12" fmla="*/ 72 w 144"/>
                    <a:gd name="T13" fmla="*/ 104 h 144"/>
                    <a:gd name="T14" fmla="*/ 40 w 144"/>
                    <a:gd name="T15" fmla="*/ 72 h 144"/>
                    <a:gd name="T16" fmla="*/ 47 w 144"/>
                    <a:gd name="T17" fmla="*/ 52 h 144"/>
                    <a:gd name="T18" fmla="*/ 41 w 144"/>
                    <a:gd name="T19" fmla="*/ 47 h 144"/>
                    <a:gd name="T20" fmla="*/ 41 w 144"/>
                    <a:gd name="T21" fmla="*/ 41 h 144"/>
                    <a:gd name="T22" fmla="*/ 47 w 144"/>
                    <a:gd name="T23" fmla="*/ 41 h 144"/>
                    <a:gd name="T24" fmla="*/ 53 w 144"/>
                    <a:gd name="T25" fmla="*/ 47 h 144"/>
                    <a:gd name="T26" fmla="*/ 72 w 144"/>
                    <a:gd name="T27" fmla="*/ 40 h 144"/>
                    <a:gd name="T28" fmla="*/ 92 w 144"/>
                    <a:gd name="T29" fmla="*/ 47 h 144"/>
                    <a:gd name="T30" fmla="*/ 98 w 144"/>
                    <a:gd name="T31" fmla="*/ 41 h 144"/>
                    <a:gd name="T32" fmla="*/ 103 w 144"/>
                    <a:gd name="T33" fmla="*/ 41 h 144"/>
                    <a:gd name="T34" fmla="*/ 103 w 144"/>
                    <a:gd name="T35" fmla="*/ 47 h 144"/>
                    <a:gd name="T36" fmla="*/ 97 w 144"/>
                    <a:gd name="T37" fmla="*/ 52 h 144"/>
                    <a:gd name="T38" fmla="*/ 104 w 144"/>
                    <a:gd name="T39" fmla="*/ 7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4" h="144">
                      <a:moveTo>
                        <a:pt x="72" y="0"/>
                      </a:moveTo>
                      <a:cubicBezTo>
                        <a:pt x="32" y="0"/>
                        <a:pt x="0" y="32"/>
                        <a:pt x="0" y="72"/>
                      </a:cubicBezTo>
                      <a:cubicBezTo>
                        <a:pt x="0" y="112"/>
                        <a:pt x="32" y="144"/>
                        <a:pt x="72" y="144"/>
                      </a:cubicBezTo>
                      <a:cubicBezTo>
                        <a:pt x="112" y="144"/>
                        <a:pt x="144" y="112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104" y="72"/>
                      </a:moveTo>
                      <a:cubicBezTo>
                        <a:pt x="104" y="90"/>
                        <a:pt x="90" y="104"/>
                        <a:pt x="72" y="104"/>
                      </a:cubicBezTo>
                      <a:cubicBezTo>
                        <a:pt x="55" y="104"/>
                        <a:pt x="40" y="90"/>
                        <a:pt x="40" y="72"/>
                      </a:cubicBezTo>
                      <a:cubicBezTo>
                        <a:pt x="40" y="64"/>
                        <a:pt x="43" y="58"/>
                        <a:pt x="47" y="52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45"/>
                        <a:pt x="40" y="43"/>
                        <a:pt x="41" y="41"/>
                      </a:cubicBezTo>
                      <a:cubicBezTo>
                        <a:pt x="43" y="39"/>
                        <a:pt x="45" y="39"/>
                        <a:pt x="47" y="41"/>
                      </a:cubicBezTo>
                      <a:cubicBezTo>
                        <a:pt x="53" y="47"/>
                        <a:pt x="53" y="47"/>
                        <a:pt x="53" y="47"/>
                      </a:cubicBezTo>
                      <a:cubicBezTo>
                        <a:pt x="58" y="42"/>
                        <a:pt x="65" y="40"/>
                        <a:pt x="72" y="40"/>
                      </a:cubicBezTo>
                      <a:cubicBezTo>
                        <a:pt x="80" y="40"/>
                        <a:pt x="86" y="42"/>
                        <a:pt x="92" y="47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39"/>
                        <a:pt x="102" y="39"/>
                        <a:pt x="103" y="41"/>
                      </a:cubicBezTo>
                      <a:cubicBezTo>
                        <a:pt x="105" y="43"/>
                        <a:pt x="105" y="45"/>
                        <a:pt x="103" y="47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102" y="58"/>
                        <a:pt x="104" y="65"/>
                        <a:pt x="104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1271451" y="4666448"/>
              <a:ext cx="2331720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订单维护</a:t>
              </a:r>
              <a:endPara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（查看，修改，取消）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25089" y="2329480"/>
            <a:ext cx="2426208" cy="2894334"/>
            <a:chOff x="3067050" y="2168113"/>
            <a:chExt cx="2426208" cy="2894334"/>
          </a:xfrm>
        </p:grpSpPr>
        <p:grpSp>
          <p:nvGrpSpPr>
            <p:cNvPr id="3" name="组合 2"/>
            <p:cNvGrpSpPr/>
            <p:nvPr/>
          </p:nvGrpSpPr>
          <p:grpSpPr>
            <a:xfrm>
              <a:off x="3067050" y="2636239"/>
              <a:ext cx="2426208" cy="2426208"/>
              <a:chOff x="3067050" y="2636239"/>
              <a:chExt cx="2426208" cy="2426208"/>
            </a:xfrm>
          </p:grpSpPr>
          <p:sp>
            <p:nvSpPr>
              <p:cNvPr id="18" name="空心弧 17"/>
              <p:cNvSpPr/>
              <p:nvPr/>
            </p:nvSpPr>
            <p:spPr>
              <a:xfrm rot="10800000">
                <a:off x="3067050" y="2636239"/>
                <a:ext cx="2426208" cy="2426208"/>
              </a:xfrm>
              <a:prstGeom prst="blockArc">
                <a:avLst/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964454" y="3830415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燕尾形 48"/>
              <p:cNvSpPr/>
              <p:nvPr/>
            </p:nvSpPr>
            <p:spPr>
              <a:xfrm rot="16200000">
                <a:off x="4099467" y="3114642"/>
                <a:ext cx="348343" cy="348343"/>
              </a:xfrm>
              <a:prstGeom prst="chevr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453273" y="2168113"/>
              <a:ext cx="1671210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机票信息维护</a:t>
              </a:r>
              <a:endPara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（增删改）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43385" y="2539457"/>
            <a:ext cx="2426208" cy="2426208"/>
            <a:chOff x="4887373" y="2424069"/>
            <a:chExt cx="2426208" cy="2426208"/>
          </a:xfrm>
        </p:grpSpPr>
        <p:sp>
          <p:nvSpPr>
            <p:cNvPr id="20" name="空心弧 19"/>
            <p:cNvSpPr/>
            <p:nvPr/>
          </p:nvSpPr>
          <p:spPr>
            <a:xfrm>
              <a:off x="4887373" y="2424069"/>
              <a:ext cx="2426208" cy="2426208"/>
            </a:xfrm>
            <a:prstGeom prst="blockArc">
              <a:avLst/>
            </a:prstGeom>
            <a:solidFill>
              <a:srgbClr val="D549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770391" y="3072349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715899" y="4137586"/>
              <a:ext cx="761726" cy="448071"/>
              <a:chOff x="5687624" y="1413289"/>
              <a:chExt cx="761726" cy="448071"/>
            </a:xfrm>
            <a:solidFill>
              <a:srgbClr val="D5493A"/>
            </a:solidFill>
          </p:grpSpPr>
          <p:sp>
            <p:nvSpPr>
              <p:cNvPr id="40" name="任意多边形 39"/>
              <p:cNvSpPr/>
              <p:nvPr/>
            </p:nvSpPr>
            <p:spPr>
              <a:xfrm rot="2700000">
                <a:off x="5812942" y="1413289"/>
                <a:ext cx="448071" cy="448071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2700000">
                <a:off x="6260835" y="1459625"/>
                <a:ext cx="188515" cy="188515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2700000">
                <a:off x="5687624" y="1660895"/>
                <a:ext cx="113810" cy="113810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2700000">
                <a:off x="5749093" y="1601982"/>
                <a:ext cx="60720" cy="60720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空心弧 33">
            <a:extLst>
              <a:ext uri="{FF2B5EF4-FFF2-40B4-BE49-F238E27FC236}">
                <a16:creationId xmlns:a16="http://schemas.microsoft.com/office/drawing/2014/main" id="{DBE20977-694F-304A-9459-80B0212416C6}"/>
              </a:ext>
            </a:extLst>
          </p:cNvPr>
          <p:cNvSpPr/>
          <p:nvPr/>
        </p:nvSpPr>
        <p:spPr>
          <a:xfrm rot="10800000">
            <a:off x="6555129" y="2782366"/>
            <a:ext cx="2426208" cy="2426208"/>
          </a:xfrm>
          <a:prstGeom prst="blockArc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94893976-F16B-684C-8F3D-EBFF34A36788}"/>
              </a:ext>
            </a:extLst>
          </p:cNvPr>
          <p:cNvSpPr/>
          <p:nvPr/>
        </p:nvSpPr>
        <p:spPr>
          <a:xfrm rot="16200000">
            <a:off x="7557066" y="3291249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80B8B3-5B39-FD4A-9E2A-380E0049F611}"/>
              </a:ext>
            </a:extLst>
          </p:cNvPr>
          <p:cNvSpPr txBox="1"/>
          <p:nvPr/>
        </p:nvSpPr>
        <p:spPr>
          <a:xfrm>
            <a:off x="7437293" y="391558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23F432-CCC3-DE48-953E-21865F17E568}"/>
              </a:ext>
            </a:extLst>
          </p:cNvPr>
          <p:cNvSpPr txBox="1"/>
          <p:nvPr/>
        </p:nvSpPr>
        <p:spPr>
          <a:xfrm>
            <a:off x="6895631" y="2551584"/>
            <a:ext cx="184363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接收新机票信息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F7DEB1B-A60C-7A4D-91B5-61D59A6FF480}"/>
              </a:ext>
            </a:extLst>
          </p:cNvPr>
          <p:cNvSpPr txBox="1"/>
          <p:nvPr/>
        </p:nvSpPr>
        <p:spPr>
          <a:xfrm>
            <a:off x="4914432" y="4859320"/>
            <a:ext cx="167121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航空公司信息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维护（增删改）</a:t>
            </a:r>
          </a:p>
        </p:txBody>
      </p:sp>
    </p:spTree>
    <p:extLst>
      <p:ext uri="{BB962C8B-B14F-4D97-AF65-F5344CB8AC3E}">
        <p14:creationId xmlns:p14="http://schemas.microsoft.com/office/powerpoint/2010/main" val="377855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599233" y="4649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上理出行</a:t>
            </a:r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44670" y="37886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5193" y="2539458"/>
            <a:ext cx="2426208" cy="2735937"/>
            <a:chOff x="1246124" y="2424069"/>
            <a:chExt cx="2426208" cy="2735937"/>
          </a:xfrm>
        </p:grpSpPr>
        <p:grpSp>
          <p:nvGrpSpPr>
            <p:cNvPr id="2" name="组合 1"/>
            <p:cNvGrpSpPr/>
            <p:nvPr/>
          </p:nvGrpSpPr>
          <p:grpSpPr>
            <a:xfrm>
              <a:off x="1246124" y="2424069"/>
              <a:ext cx="2426208" cy="2426208"/>
              <a:chOff x="1246124" y="2424069"/>
              <a:chExt cx="2426208" cy="2426208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1246124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111745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2191904" y="4023035"/>
                <a:ext cx="475742" cy="474346"/>
                <a:chOff x="7150101" y="3190875"/>
                <a:chExt cx="541338" cy="539750"/>
              </a:xfrm>
              <a:solidFill>
                <a:srgbClr val="D5493A"/>
              </a:solidFill>
            </p:grpSpPr>
            <p:sp>
              <p:nvSpPr>
                <p:cNvPr id="45" name="Freeform 90"/>
                <p:cNvSpPr>
                  <a:spLocks noEditPoints="1"/>
                </p:cNvSpPr>
                <p:nvPr/>
              </p:nvSpPr>
              <p:spPr bwMode="auto">
                <a:xfrm>
                  <a:off x="7353301" y="3392488"/>
                  <a:ext cx="134938" cy="134938"/>
                </a:xfrm>
                <a:custGeom>
                  <a:avLst/>
                  <a:gdLst>
                    <a:gd name="T0" fmla="*/ 24 w 48"/>
                    <a:gd name="T1" fmla="*/ 0 h 48"/>
                    <a:gd name="T2" fmla="*/ 0 w 48"/>
                    <a:gd name="T3" fmla="*/ 24 h 48"/>
                    <a:gd name="T4" fmla="*/ 24 w 48"/>
                    <a:gd name="T5" fmla="*/ 48 h 48"/>
                    <a:gd name="T6" fmla="*/ 48 w 48"/>
                    <a:gd name="T7" fmla="*/ 24 h 48"/>
                    <a:gd name="T8" fmla="*/ 24 w 48"/>
                    <a:gd name="T9" fmla="*/ 0 h 48"/>
                    <a:gd name="T10" fmla="*/ 21 w 48"/>
                    <a:gd name="T11" fmla="*/ 16 h 48"/>
                    <a:gd name="T12" fmla="*/ 16 w 48"/>
                    <a:gd name="T13" fmla="*/ 21 h 48"/>
                    <a:gd name="T14" fmla="*/ 12 w 48"/>
                    <a:gd name="T15" fmla="*/ 24 h 48"/>
                    <a:gd name="T16" fmla="*/ 11 w 48"/>
                    <a:gd name="T17" fmla="*/ 24 h 48"/>
                    <a:gd name="T18" fmla="*/ 8 w 48"/>
                    <a:gd name="T19" fmla="*/ 19 h 48"/>
                    <a:gd name="T20" fmla="*/ 19 w 48"/>
                    <a:gd name="T21" fmla="*/ 8 h 48"/>
                    <a:gd name="T22" fmla="*/ 24 w 48"/>
                    <a:gd name="T23" fmla="*/ 11 h 48"/>
                    <a:gd name="T24" fmla="*/ 21 w 48"/>
                    <a:gd name="T25" fmla="*/ 1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7" y="48"/>
                        <a:pt x="48" y="37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lose/>
                      <a:moveTo>
                        <a:pt x="21" y="16"/>
                      </a:moveTo>
                      <a:cubicBezTo>
                        <a:pt x="19" y="17"/>
                        <a:pt x="17" y="19"/>
                        <a:pt x="16" y="21"/>
                      </a:cubicBezTo>
                      <a:cubicBezTo>
                        <a:pt x="15" y="23"/>
                        <a:pt x="14" y="24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9" y="23"/>
                        <a:pt x="8" y="21"/>
                        <a:pt x="8" y="19"/>
                      </a:cubicBezTo>
                      <a:cubicBezTo>
                        <a:pt x="10" y="14"/>
                        <a:pt x="14" y="10"/>
                        <a:pt x="19" y="8"/>
                      </a:cubicBezTo>
                      <a:cubicBezTo>
                        <a:pt x="21" y="7"/>
                        <a:pt x="23" y="8"/>
                        <a:pt x="24" y="11"/>
                      </a:cubicBezTo>
                      <a:cubicBezTo>
                        <a:pt x="25" y="13"/>
                        <a:pt x="24" y="15"/>
                        <a:pt x="2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 91"/>
                <p:cNvSpPr>
                  <a:spLocks noEditPoints="1"/>
                </p:cNvSpPr>
                <p:nvPr/>
              </p:nvSpPr>
              <p:spPr bwMode="auto">
                <a:xfrm>
                  <a:off x="7150101" y="3190875"/>
                  <a:ext cx="541338" cy="539750"/>
                </a:xfrm>
                <a:custGeom>
                  <a:avLst/>
                  <a:gdLst>
                    <a:gd name="T0" fmla="*/ 179 w 192"/>
                    <a:gd name="T1" fmla="*/ 47 h 192"/>
                    <a:gd name="T2" fmla="*/ 185 w 192"/>
                    <a:gd name="T3" fmla="*/ 41 h 192"/>
                    <a:gd name="T4" fmla="*/ 192 w 192"/>
                    <a:gd name="T5" fmla="*/ 24 h 192"/>
                    <a:gd name="T6" fmla="*/ 185 w 192"/>
                    <a:gd name="T7" fmla="*/ 7 h 192"/>
                    <a:gd name="T8" fmla="*/ 168 w 192"/>
                    <a:gd name="T9" fmla="*/ 0 h 192"/>
                    <a:gd name="T10" fmla="*/ 151 w 192"/>
                    <a:gd name="T11" fmla="*/ 7 h 192"/>
                    <a:gd name="T12" fmla="*/ 145 w 192"/>
                    <a:gd name="T13" fmla="*/ 13 h 192"/>
                    <a:gd name="T14" fmla="*/ 96 w 192"/>
                    <a:gd name="T15" fmla="*/ 0 h 192"/>
                    <a:gd name="T16" fmla="*/ 47 w 192"/>
                    <a:gd name="T17" fmla="*/ 13 h 192"/>
                    <a:gd name="T18" fmla="*/ 41 w 192"/>
                    <a:gd name="T19" fmla="*/ 7 h 192"/>
                    <a:gd name="T20" fmla="*/ 24 w 192"/>
                    <a:gd name="T21" fmla="*/ 0 h 192"/>
                    <a:gd name="T22" fmla="*/ 7 w 192"/>
                    <a:gd name="T23" fmla="*/ 7 h 192"/>
                    <a:gd name="T24" fmla="*/ 0 w 192"/>
                    <a:gd name="T25" fmla="*/ 24 h 192"/>
                    <a:gd name="T26" fmla="*/ 7 w 192"/>
                    <a:gd name="T27" fmla="*/ 41 h 192"/>
                    <a:gd name="T28" fmla="*/ 14 w 192"/>
                    <a:gd name="T29" fmla="*/ 47 h 192"/>
                    <a:gd name="T30" fmla="*/ 0 w 192"/>
                    <a:gd name="T31" fmla="*/ 96 h 192"/>
                    <a:gd name="T32" fmla="*/ 13 w 192"/>
                    <a:gd name="T33" fmla="*/ 145 h 192"/>
                    <a:gd name="T34" fmla="*/ 7 w 192"/>
                    <a:gd name="T35" fmla="*/ 151 h 192"/>
                    <a:gd name="T36" fmla="*/ 0 w 192"/>
                    <a:gd name="T37" fmla="*/ 168 h 192"/>
                    <a:gd name="T38" fmla="*/ 7 w 192"/>
                    <a:gd name="T39" fmla="*/ 185 h 192"/>
                    <a:gd name="T40" fmla="*/ 24 w 192"/>
                    <a:gd name="T41" fmla="*/ 192 h 192"/>
                    <a:gd name="T42" fmla="*/ 41 w 192"/>
                    <a:gd name="T43" fmla="*/ 185 h 192"/>
                    <a:gd name="T44" fmla="*/ 47 w 192"/>
                    <a:gd name="T45" fmla="*/ 179 h 192"/>
                    <a:gd name="T46" fmla="*/ 96 w 192"/>
                    <a:gd name="T47" fmla="*/ 192 h 192"/>
                    <a:gd name="T48" fmla="*/ 145 w 192"/>
                    <a:gd name="T49" fmla="*/ 179 h 192"/>
                    <a:gd name="T50" fmla="*/ 151 w 192"/>
                    <a:gd name="T51" fmla="*/ 185 h 192"/>
                    <a:gd name="T52" fmla="*/ 168 w 192"/>
                    <a:gd name="T53" fmla="*/ 192 h 192"/>
                    <a:gd name="T54" fmla="*/ 185 w 192"/>
                    <a:gd name="T55" fmla="*/ 185 h 192"/>
                    <a:gd name="T56" fmla="*/ 192 w 192"/>
                    <a:gd name="T57" fmla="*/ 168 h 192"/>
                    <a:gd name="T58" fmla="*/ 185 w 192"/>
                    <a:gd name="T59" fmla="*/ 151 h 192"/>
                    <a:gd name="T60" fmla="*/ 179 w 192"/>
                    <a:gd name="T61" fmla="*/ 145 h 192"/>
                    <a:gd name="T62" fmla="*/ 192 w 192"/>
                    <a:gd name="T63" fmla="*/ 96 h 192"/>
                    <a:gd name="T64" fmla="*/ 179 w 192"/>
                    <a:gd name="T65" fmla="*/ 47 h 192"/>
                    <a:gd name="T66" fmla="*/ 96 w 192"/>
                    <a:gd name="T67" fmla="*/ 176 h 192"/>
                    <a:gd name="T68" fmla="*/ 16 w 192"/>
                    <a:gd name="T69" fmla="*/ 96 h 192"/>
                    <a:gd name="T70" fmla="*/ 96 w 192"/>
                    <a:gd name="T71" fmla="*/ 16 h 192"/>
                    <a:gd name="T72" fmla="*/ 176 w 192"/>
                    <a:gd name="T73" fmla="*/ 96 h 192"/>
                    <a:gd name="T74" fmla="*/ 96 w 192"/>
                    <a:gd name="T75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2" h="192">
                      <a:moveTo>
                        <a:pt x="179" y="47"/>
                      </a:move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90" y="36"/>
                        <a:pt x="192" y="30"/>
                        <a:pt x="192" y="24"/>
                      </a:cubicBezTo>
                      <a:cubicBezTo>
                        <a:pt x="192" y="17"/>
                        <a:pt x="190" y="11"/>
                        <a:pt x="185" y="7"/>
                      </a:cubicBezTo>
                      <a:cubicBezTo>
                        <a:pt x="181" y="2"/>
                        <a:pt x="175" y="0"/>
                        <a:pt x="168" y="0"/>
                      </a:cubicBezTo>
                      <a:cubicBezTo>
                        <a:pt x="162" y="0"/>
                        <a:pt x="156" y="2"/>
                        <a:pt x="151" y="7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30" y="5"/>
                        <a:pt x="113" y="0"/>
                        <a:pt x="96" y="0"/>
                      </a:cubicBezTo>
                      <a:cubicBezTo>
                        <a:pt x="79" y="0"/>
                        <a:pt x="62" y="5"/>
                        <a:pt x="47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7" y="2"/>
                        <a:pt x="31" y="0"/>
                        <a:pt x="24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5" y="62"/>
                        <a:pt x="0" y="79"/>
                        <a:pt x="0" y="96"/>
                      </a:cubicBezTo>
                      <a:cubicBezTo>
                        <a:pt x="0" y="113"/>
                        <a:pt x="5" y="130"/>
                        <a:pt x="13" y="145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3" y="155"/>
                        <a:pt x="0" y="161"/>
                        <a:pt x="0" y="168"/>
                      </a:cubicBezTo>
                      <a:cubicBezTo>
                        <a:pt x="0" y="174"/>
                        <a:pt x="3" y="180"/>
                        <a:pt x="7" y="185"/>
                      </a:cubicBezTo>
                      <a:cubicBezTo>
                        <a:pt x="12" y="189"/>
                        <a:pt x="18" y="192"/>
                        <a:pt x="24" y="192"/>
                      </a:cubicBezTo>
                      <a:cubicBezTo>
                        <a:pt x="31" y="192"/>
                        <a:pt x="37" y="189"/>
                        <a:pt x="41" y="185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62" y="187"/>
                        <a:pt x="79" y="192"/>
                        <a:pt x="96" y="192"/>
                      </a:cubicBezTo>
                      <a:cubicBezTo>
                        <a:pt x="113" y="192"/>
                        <a:pt x="130" y="187"/>
                        <a:pt x="145" y="179"/>
                      </a:cubicBezTo>
                      <a:cubicBezTo>
                        <a:pt x="151" y="185"/>
                        <a:pt x="151" y="185"/>
                        <a:pt x="151" y="185"/>
                      </a:cubicBezTo>
                      <a:cubicBezTo>
                        <a:pt x="156" y="189"/>
                        <a:pt x="162" y="192"/>
                        <a:pt x="168" y="192"/>
                      </a:cubicBezTo>
                      <a:cubicBezTo>
                        <a:pt x="175" y="192"/>
                        <a:pt x="181" y="189"/>
                        <a:pt x="185" y="185"/>
                      </a:cubicBezTo>
                      <a:cubicBezTo>
                        <a:pt x="190" y="180"/>
                        <a:pt x="192" y="174"/>
                        <a:pt x="192" y="168"/>
                      </a:cubicBezTo>
                      <a:cubicBezTo>
                        <a:pt x="192" y="161"/>
                        <a:pt x="190" y="155"/>
                        <a:pt x="185" y="151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cubicBezTo>
                        <a:pt x="188" y="130"/>
                        <a:pt x="192" y="113"/>
                        <a:pt x="192" y="96"/>
                      </a:cubicBezTo>
                      <a:cubicBezTo>
                        <a:pt x="192" y="79"/>
                        <a:pt x="188" y="62"/>
                        <a:pt x="179" y="47"/>
                      </a:cubicBezTo>
                      <a:close/>
                      <a:moveTo>
                        <a:pt x="96" y="176"/>
                      </a:moveTo>
                      <a:cubicBezTo>
                        <a:pt x="52" y="176"/>
                        <a:pt x="16" y="140"/>
                        <a:pt x="16" y="96"/>
                      </a:cubicBezTo>
                      <a:cubicBezTo>
                        <a:pt x="16" y="52"/>
                        <a:pt x="52" y="16"/>
                        <a:pt x="96" y="16"/>
                      </a:cubicBezTo>
                      <a:cubicBezTo>
                        <a:pt x="140" y="16"/>
                        <a:pt x="176" y="52"/>
                        <a:pt x="176" y="96"/>
                      </a:cubicBezTo>
                      <a:cubicBezTo>
                        <a:pt x="176" y="140"/>
                        <a:pt x="140" y="176"/>
                        <a:pt x="9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 92"/>
                <p:cNvSpPr>
                  <a:spLocks noEditPoints="1"/>
                </p:cNvSpPr>
                <p:nvPr/>
              </p:nvSpPr>
              <p:spPr bwMode="auto">
                <a:xfrm>
                  <a:off x="7218363" y="3257550"/>
                  <a:ext cx="404813" cy="406400"/>
                </a:xfrm>
                <a:custGeom>
                  <a:avLst/>
                  <a:gdLst>
                    <a:gd name="T0" fmla="*/ 72 w 144"/>
                    <a:gd name="T1" fmla="*/ 0 h 144"/>
                    <a:gd name="T2" fmla="*/ 0 w 144"/>
                    <a:gd name="T3" fmla="*/ 72 h 144"/>
                    <a:gd name="T4" fmla="*/ 72 w 144"/>
                    <a:gd name="T5" fmla="*/ 144 h 144"/>
                    <a:gd name="T6" fmla="*/ 144 w 144"/>
                    <a:gd name="T7" fmla="*/ 72 h 144"/>
                    <a:gd name="T8" fmla="*/ 72 w 144"/>
                    <a:gd name="T9" fmla="*/ 0 h 144"/>
                    <a:gd name="T10" fmla="*/ 104 w 144"/>
                    <a:gd name="T11" fmla="*/ 72 h 144"/>
                    <a:gd name="T12" fmla="*/ 72 w 144"/>
                    <a:gd name="T13" fmla="*/ 104 h 144"/>
                    <a:gd name="T14" fmla="*/ 40 w 144"/>
                    <a:gd name="T15" fmla="*/ 72 h 144"/>
                    <a:gd name="T16" fmla="*/ 47 w 144"/>
                    <a:gd name="T17" fmla="*/ 52 h 144"/>
                    <a:gd name="T18" fmla="*/ 41 w 144"/>
                    <a:gd name="T19" fmla="*/ 47 h 144"/>
                    <a:gd name="T20" fmla="*/ 41 w 144"/>
                    <a:gd name="T21" fmla="*/ 41 h 144"/>
                    <a:gd name="T22" fmla="*/ 47 w 144"/>
                    <a:gd name="T23" fmla="*/ 41 h 144"/>
                    <a:gd name="T24" fmla="*/ 53 w 144"/>
                    <a:gd name="T25" fmla="*/ 47 h 144"/>
                    <a:gd name="T26" fmla="*/ 72 w 144"/>
                    <a:gd name="T27" fmla="*/ 40 h 144"/>
                    <a:gd name="T28" fmla="*/ 92 w 144"/>
                    <a:gd name="T29" fmla="*/ 47 h 144"/>
                    <a:gd name="T30" fmla="*/ 98 w 144"/>
                    <a:gd name="T31" fmla="*/ 41 h 144"/>
                    <a:gd name="T32" fmla="*/ 103 w 144"/>
                    <a:gd name="T33" fmla="*/ 41 h 144"/>
                    <a:gd name="T34" fmla="*/ 103 w 144"/>
                    <a:gd name="T35" fmla="*/ 47 h 144"/>
                    <a:gd name="T36" fmla="*/ 97 w 144"/>
                    <a:gd name="T37" fmla="*/ 52 h 144"/>
                    <a:gd name="T38" fmla="*/ 104 w 144"/>
                    <a:gd name="T39" fmla="*/ 7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4" h="144">
                      <a:moveTo>
                        <a:pt x="72" y="0"/>
                      </a:moveTo>
                      <a:cubicBezTo>
                        <a:pt x="32" y="0"/>
                        <a:pt x="0" y="32"/>
                        <a:pt x="0" y="72"/>
                      </a:cubicBezTo>
                      <a:cubicBezTo>
                        <a:pt x="0" y="112"/>
                        <a:pt x="32" y="144"/>
                        <a:pt x="72" y="144"/>
                      </a:cubicBezTo>
                      <a:cubicBezTo>
                        <a:pt x="112" y="144"/>
                        <a:pt x="144" y="112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104" y="72"/>
                      </a:moveTo>
                      <a:cubicBezTo>
                        <a:pt x="104" y="90"/>
                        <a:pt x="90" y="104"/>
                        <a:pt x="72" y="104"/>
                      </a:cubicBezTo>
                      <a:cubicBezTo>
                        <a:pt x="55" y="104"/>
                        <a:pt x="40" y="90"/>
                        <a:pt x="40" y="72"/>
                      </a:cubicBezTo>
                      <a:cubicBezTo>
                        <a:pt x="40" y="64"/>
                        <a:pt x="43" y="58"/>
                        <a:pt x="47" y="52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45"/>
                        <a:pt x="40" y="43"/>
                        <a:pt x="41" y="41"/>
                      </a:cubicBezTo>
                      <a:cubicBezTo>
                        <a:pt x="43" y="39"/>
                        <a:pt x="45" y="39"/>
                        <a:pt x="47" y="41"/>
                      </a:cubicBezTo>
                      <a:cubicBezTo>
                        <a:pt x="53" y="47"/>
                        <a:pt x="53" y="47"/>
                        <a:pt x="53" y="47"/>
                      </a:cubicBezTo>
                      <a:cubicBezTo>
                        <a:pt x="58" y="42"/>
                        <a:pt x="65" y="40"/>
                        <a:pt x="72" y="40"/>
                      </a:cubicBezTo>
                      <a:cubicBezTo>
                        <a:pt x="80" y="40"/>
                        <a:pt x="86" y="42"/>
                        <a:pt x="92" y="47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39"/>
                        <a:pt x="102" y="39"/>
                        <a:pt x="103" y="41"/>
                      </a:cubicBezTo>
                      <a:cubicBezTo>
                        <a:pt x="105" y="43"/>
                        <a:pt x="105" y="45"/>
                        <a:pt x="103" y="47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102" y="58"/>
                        <a:pt x="104" y="65"/>
                        <a:pt x="104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1416883" y="4742648"/>
              <a:ext cx="2014773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用户登录、注册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25089" y="2489875"/>
            <a:ext cx="2426208" cy="2733939"/>
            <a:chOff x="3067050" y="2328508"/>
            <a:chExt cx="2426208" cy="2733939"/>
          </a:xfrm>
        </p:grpSpPr>
        <p:grpSp>
          <p:nvGrpSpPr>
            <p:cNvPr id="3" name="组合 2"/>
            <p:cNvGrpSpPr/>
            <p:nvPr/>
          </p:nvGrpSpPr>
          <p:grpSpPr>
            <a:xfrm>
              <a:off x="3067050" y="2636239"/>
              <a:ext cx="2426208" cy="2426208"/>
              <a:chOff x="3067050" y="2636239"/>
              <a:chExt cx="2426208" cy="2426208"/>
            </a:xfrm>
          </p:grpSpPr>
          <p:sp>
            <p:nvSpPr>
              <p:cNvPr id="18" name="空心弧 17"/>
              <p:cNvSpPr/>
              <p:nvPr/>
            </p:nvSpPr>
            <p:spPr>
              <a:xfrm rot="10800000">
                <a:off x="3067050" y="2636239"/>
                <a:ext cx="2426208" cy="2426208"/>
              </a:xfrm>
              <a:prstGeom prst="blockArc">
                <a:avLst/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964454" y="3830415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燕尾形 48"/>
              <p:cNvSpPr/>
              <p:nvPr/>
            </p:nvSpPr>
            <p:spPr>
              <a:xfrm rot="16200000">
                <a:off x="4099467" y="3114642"/>
                <a:ext cx="348343" cy="348343"/>
              </a:xfrm>
              <a:prstGeom prst="chevr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438283" y="2328508"/>
              <a:ext cx="167121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浏览机票信息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43385" y="2539457"/>
            <a:ext cx="2426208" cy="2702129"/>
            <a:chOff x="4887373" y="2424069"/>
            <a:chExt cx="2426208" cy="2702129"/>
          </a:xfrm>
        </p:grpSpPr>
        <p:grpSp>
          <p:nvGrpSpPr>
            <p:cNvPr id="6" name="组合 5"/>
            <p:cNvGrpSpPr/>
            <p:nvPr/>
          </p:nvGrpSpPr>
          <p:grpSpPr>
            <a:xfrm>
              <a:off x="4887373" y="2424069"/>
              <a:ext cx="2426208" cy="2426208"/>
              <a:chOff x="4887373" y="2424069"/>
              <a:chExt cx="2426208" cy="2426208"/>
            </a:xfrm>
          </p:grpSpPr>
          <p:sp>
            <p:nvSpPr>
              <p:cNvPr id="20" name="空心弧 19"/>
              <p:cNvSpPr/>
              <p:nvPr/>
            </p:nvSpPr>
            <p:spPr>
              <a:xfrm>
                <a:off x="4887373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770391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15899" y="4137586"/>
                <a:ext cx="761726" cy="448071"/>
                <a:chOff x="5687624" y="1413289"/>
                <a:chExt cx="761726" cy="448071"/>
              </a:xfrm>
              <a:solidFill>
                <a:srgbClr val="D5493A"/>
              </a:solidFill>
            </p:grpSpPr>
            <p:sp>
              <p:nvSpPr>
                <p:cNvPr id="40" name="任意多边形 39"/>
                <p:cNvSpPr/>
                <p:nvPr/>
              </p:nvSpPr>
              <p:spPr>
                <a:xfrm rot="2700000">
                  <a:off x="5812942" y="1413289"/>
                  <a:ext cx="448071" cy="448071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 rot="2700000">
                  <a:off x="6260835" y="1459625"/>
                  <a:ext cx="188515" cy="188515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 rot="2700000">
                  <a:off x="5687624" y="1660895"/>
                  <a:ext cx="113810" cy="11381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 rot="2700000">
                  <a:off x="5749093" y="1601982"/>
                  <a:ext cx="60720" cy="6072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2" name="文本框 51"/>
            <p:cNvSpPr txBox="1"/>
            <p:nvPr/>
          </p:nvSpPr>
          <p:spPr>
            <a:xfrm>
              <a:off x="5264872" y="4708840"/>
              <a:ext cx="167121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空心弧 33">
            <a:extLst>
              <a:ext uri="{FF2B5EF4-FFF2-40B4-BE49-F238E27FC236}">
                <a16:creationId xmlns:a16="http://schemas.microsoft.com/office/drawing/2014/main" id="{DBE20977-694F-304A-9459-80B0212416C6}"/>
              </a:ext>
            </a:extLst>
          </p:cNvPr>
          <p:cNvSpPr/>
          <p:nvPr/>
        </p:nvSpPr>
        <p:spPr>
          <a:xfrm rot="10800000">
            <a:off x="6555129" y="2782366"/>
            <a:ext cx="2426208" cy="2426208"/>
          </a:xfrm>
          <a:prstGeom prst="blockArc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94893976-F16B-684C-8F3D-EBFF34A36788}"/>
              </a:ext>
            </a:extLst>
          </p:cNvPr>
          <p:cNvSpPr/>
          <p:nvPr/>
        </p:nvSpPr>
        <p:spPr>
          <a:xfrm rot="16200000">
            <a:off x="7557066" y="3291249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80B8B3-5B39-FD4A-9E2A-380E0049F611}"/>
              </a:ext>
            </a:extLst>
          </p:cNvPr>
          <p:cNvSpPr txBox="1"/>
          <p:nvPr/>
        </p:nvSpPr>
        <p:spPr>
          <a:xfrm>
            <a:off x="7437293" y="391558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E3C0BEE-40AD-3E4B-A6CA-1C58995CFB01}"/>
              </a:ext>
            </a:extLst>
          </p:cNvPr>
          <p:cNvSpPr txBox="1"/>
          <p:nvPr/>
        </p:nvSpPr>
        <p:spPr>
          <a:xfrm>
            <a:off x="4912433" y="4815848"/>
            <a:ext cx="167121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修改订单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44EE584-1F35-A64F-984E-40D8BF7F688F}"/>
              </a:ext>
            </a:extLst>
          </p:cNvPr>
          <p:cNvSpPr txBox="1"/>
          <p:nvPr/>
        </p:nvSpPr>
        <p:spPr>
          <a:xfrm>
            <a:off x="6906124" y="2597304"/>
            <a:ext cx="167121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订单支付</a:t>
            </a:r>
          </a:p>
        </p:txBody>
      </p:sp>
    </p:spTree>
    <p:extLst>
      <p:ext uri="{BB962C8B-B14F-4D97-AF65-F5344CB8AC3E}">
        <p14:creationId xmlns:p14="http://schemas.microsoft.com/office/powerpoint/2010/main" val="9076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675433" y="464983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航空公司</a:t>
            </a:r>
            <a:r>
              <a:rPr lang="en-US" altLang="zh-CN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44670" y="37886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5193" y="2539458"/>
            <a:ext cx="2507948" cy="2735937"/>
            <a:chOff x="1246124" y="2424069"/>
            <a:chExt cx="2507948" cy="2735937"/>
          </a:xfrm>
        </p:grpSpPr>
        <p:grpSp>
          <p:nvGrpSpPr>
            <p:cNvPr id="2" name="组合 1"/>
            <p:cNvGrpSpPr/>
            <p:nvPr/>
          </p:nvGrpSpPr>
          <p:grpSpPr>
            <a:xfrm>
              <a:off x="1246124" y="2424069"/>
              <a:ext cx="2426208" cy="2426208"/>
              <a:chOff x="1246124" y="2424069"/>
              <a:chExt cx="2426208" cy="2426208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1246124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111745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2191904" y="4023035"/>
                <a:ext cx="475742" cy="474346"/>
                <a:chOff x="7150101" y="3190875"/>
                <a:chExt cx="541338" cy="539750"/>
              </a:xfrm>
              <a:solidFill>
                <a:srgbClr val="D5493A"/>
              </a:solidFill>
            </p:grpSpPr>
            <p:sp>
              <p:nvSpPr>
                <p:cNvPr id="45" name="Freeform 90"/>
                <p:cNvSpPr>
                  <a:spLocks noEditPoints="1"/>
                </p:cNvSpPr>
                <p:nvPr/>
              </p:nvSpPr>
              <p:spPr bwMode="auto">
                <a:xfrm>
                  <a:off x="7353301" y="3392488"/>
                  <a:ext cx="134938" cy="134938"/>
                </a:xfrm>
                <a:custGeom>
                  <a:avLst/>
                  <a:gdLst>
                    <a:gd name="T0" fmla="*/ 24 w 48"/>
                    <a:gd name="T1" fmla="*/ 0 h 48"/>
                    <a:gd name="T2" fmla="*/ 0 w 48"/>
                    <a:gd name="T3" fmla="*/ 24 h 48"/>
                    <a:gd name="T4" fmla="*/ 24 w 48"/>
                    <a:gd name="T5" fmla="*/ 48 h 48"/>
                    <a:gd name="T6" fmla="*/ 48 w 48"/>
                    <a:gd name="T7" fmla="*/ 24 h 48"/>
                    <a:gd name="T8" fmla="*/ 24 w 48"/>
                    <a:gd name="T9" fmla="*/ 0 h 48"/>
                    <a:gd name="T10" fmla="*/ 21 w 48"/>
                    <a:gd name="T11" fmla="*/ 16 h 48"/>
                    <a:gd name="T12" fmla="*/ 16 w 48"/>
                    <a:gd name="T13" fmla="*/ 21 h 48"/>
                    <a:gd name="T14" fmla="*/ 12 w 48"/>
                    <a:gd name="T15" fmla="*/ 24 h 48"/>
                    <a:gd name="T16" fmla="*/ 11 w 48"/>
                    <a:gd name="T17" fmla="*/ 24 h 48"/>
                    <a:gd name="T18" fmla="*/ 8 w 48"/>
                    <a:gd name="T19" fmla="*/ 19 h 48"/>
                    <a:gd name="T20" fmla="*/ 19 w 48"/>
                    <a:gd name="T21" fmla="*/ 8 h 48"/>
                    <a:gd name="T22" fmla="*/ 24 w 48"/>
                    <a:gd name="T23" fmla="*/ 11 h 48"/>
                    <a:gd name="T24" fmla="*/ 21 w 48"/>
                    <a:gd name="T25" fmla="*/ 1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7" y="48"/>
                        <a:pt x="48" y="37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lose/>
                      <a:moveTo>
                        <a:pt x="21" y="16"/>
                      </a:moveTo>
                      <a:cubicBezTo>
                        <a:pt x="19" y="17"/>
                        <a:pt x="17" y="19"/>
                        <a:pt x="16" y="21"/>
                      </a:cubicBezTo>
                      <a:cubicBezTo>
                        <a:pt x="15" y="23"/>
                        <a:pt x="14" y="24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9" y="23"/>
                        <a:pt x="8" y="21"/>
                        <a:pt x="8" y="19"/>
                      </a:cubicBezTo>
                      <a:cubicBezTo>
                        <a:pt x="10" y="14"/>
                        <a:pt x="14" y="10"/>
                        <a:pt x="19" y="8"/>
                      </a:cubicBezTo>
                      <a:cubicBezTo>
                        <a:pt x="21" y="7"/>
                        <a:pt x="23" y="8"/>
                        <a:pt x="24" y="11"/>
                      </a:cubicBezTo>
                      <a:cubicBezTo>
                        <a:pt x="25" y="13"/>
                        <a:pt x="24" y="15"/>
                        <a:pt x="2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 91"/>
                <p:cNvSpPr>
                  <a:spLocks noEditPoints="1"/>
                </p:cNvSpPr>
                <p:nvPr/>
              </p:nvSpPr>
              <p:spPr bwMode="auto">
                <a:xfrm>
                  <a:off x="7150101" y="3190875"/>
                  <a:ext cx="541338" cy="539750"/>
                </a:xfrm>
                <a:custGeom>
                  <a:avLst/>
                  <a:gdLst>
                    <a:gd name="T0" fmla="*/ 179 w 192"/>
                    <a:gd name="T1" fmla="*/ 47 h 192"/>
                    <a:gd name="T2" fmla="*/ 185 w 192"/>
                    <a:gd name="T3" fmla="*/ 41 h 192"/>
                    <a:gd name="T4" fmla="*/ 192 w 192"/>
                    <a:gd name="T5" fmla="*/ 24 h 192"/>
                    <a:gd name="T6" fmla="*/ 185 w 192"/>
                    <a:gd name="T7" fmla="*/ 7 h 192"/>
                    <a:gd name="T8" fmla="*/ 168 w 192"/>
                    <a:gd name="T9" fmla="*/ 0 h 192"/>
                    <a:gd name="T10" fmla="*/ 151 w 192"/>
                    <a:gd name="T11" fmla="*/ 7 h 192"/>
                    <a:gd name="T12" fmla="*/ 145 w 192"/>
                    <a:gd name="T13" fmla="*/ 13 h 192"/>
                    <a:gd name="T14" fmla="*/ 96 w 192"/>
                    <a:gd name="T15" fmla="*/ 0 h 192"/>
                    <a:gd name="T16" fmla="*/ 47 w 192"/>
                    <a:gd name="T17" fmla="*/ 13 h 192"/>
                    <a:gd name="T18" fmla="*/ 41 w 192"/>
                    <a:gd name="T19" fmla="*/ 7 h 192"/>
                    <a:gd name="T20" fmla="*/ 24 w 192"/>
                    <a:gd name="T21" fmla="*/ 0 h 192"/>
                    <a:gd name="T22" fmla="*/ 7 w 192"/>
                    <a:gd name="T23" fmla="*/ 7 h 192"/>
                    <a:gd name="T24" fmla="*/ 0 w 192"/>
                    <a:gd name="T25" fmla="*/ 24 h 192"/>
                    <a:gd name="T26" fmla="*/ 7 w 192"/>
                    <a:gd name="T27" fmla="*/ 41 h 192"/>
                    <a:gd name="T28" fmla="*/ 14 w 192"/>
                    <a:gd name="T29" fmla="*/ 47 h 192"/>
                    <a:gd name="T30" fmla="*/ 0 w 192"/>
                    <a:gd name="T31" fmla="*/ 96 h 192"/>
                    <a:gd name="T32" fmla="*/ 13 w 192"/>
                    <a:gd name="T33" fmla="*/ 145 h 192"/>
                    <a:gd name="T34" fmla="*/ 7 w 192"/>
                    <a:gd name="T35" fmla="*/ 151 h 192"/>
                    <a:gd name="T36" fmla="*/ 0 w 192"/>
                    <a:gd name="T37" fmla="*/ 168 h 192"/>
                    <a:gd name="T38" fmla="*/ 7 w 192"/>
                    <a:gd name="T39" fmla="*/ 185 h 192"/>
                    <a:gd name="T40" fmla="*/ 24 w 192"/>
                    <a:gd name="T41" fmla="*/ 192 h 192"/>
                    <a:gd name="T42" fmla="*/ 41 w 192"/>
                    <a:gd name="T43" fmla="*/ 185 h 192"/>
                    <a:gd name="T44" fmla="*/ 47 w 192"/>
                    <a:gd name="T45" fmla="*/ 179 h 192"/>
                    <a:gd name="T46" fmla="*/ 96 w 192"/>
                    <a:gd name="T47" fmla="*/ 192 h 192"/>
                    <a:gd name="T48" fmla="*/ 145 w 192"/>
                    <a:gd name="T49" fmla="*/ 179 h 192"/>
                    <a:gd name="T50" fmla="*/ 151 w 192"/>
                    <a:gd name="T51" fmla="*/ 185 h 192"/>
                    <a:gd name="T52" fmla="*/ 168 w 192"/>
                    <a:gd name="T53" fmla="*/ 192 h 192"/>
                    <a:gd name="T54" fmla="*/ 185 w 192"/>
                    <a:gd name="T55" fmla="*/ 185 h 192"/>
                    <a:gd name="T56" fmla="*/ 192 w 192"/>
                    <a:gd name="T57" fmla="*/ 168 h 192"/>
                    <a:gd name="T58" fmla="*/ 185 w 192"/>
                    <a:gd name="T59" fmla="*/ 151 h 192"/>
                    <a:gd name="T60" fmla="*/ 179 w 192"/>
                    <a:gd name="T61" fmla="*/ 145 h 192"/>
                    <a:gd name="T62" fmla="*/ 192 w 192"/>
                    <a:gd name="T63" fmla="*/ 96 h 192"/>
                    <a:gd name="T64" fmla="*/ 179 w 192"/>
                    <a:gd name="T65" fmla="*/ 47 h 192"/>
                    <a:gd name="T66" fmla="*/ 96 w 192"/>
                    <a:gd name="T67" fmla="*/ 176 h 192"/>
                    <a:gd name="T68" fmla="*/ 16 w 192"/>
                    <a:gd name="T69" fmla="*/ 96 h 192"/>
                    <a:gd name="T70" fmla="*/ 96 w 192"/>
                    <a:gd name="T71" fmla="*/ 16 h 192"/>
                    <a:gd name="T72" fmla="*/ 176 w 192"/>
                    <a:gd name="T73" fmla="*/ 96 h 192"/>
                    <a:gd name="T74" fmla="*/ 96 w 192"/>
                    <a:gd name="T75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2" h="192">
                      <a:moveTo>
                        <a:pt x="179" y="47"/>
                      </a:move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90" y="36"/>
                        <a:pt x="192" y="30"/>
                        <a:pt x="192" y="24"/>
                      </a:cubicBezTo>
                      <a:cubicBezTo>
                        <a:pt x="192" y="17"/>
                        <a:pt x="190" y="11"/>
                        <a:pt x="185" y="7"/>
                      </a:cubicBezTo>
                      <a:cubicBezTo>
                        <a:pt x="181" y="2"/>
                        <a:pt x="175" y="0"/>
                        <a:pt x="168" y="0"/>
                      </a:cubicBezTo>
                      <a:cubicBezTo>
                        <a:pt x="162" y="0"/>
                        <a:pt x="156" y="2"/>
                        <a:pt x="151" y="7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30" y="5"/>
                        <a:pt x="113" y="0"/>
                        <a:pt x="96" y="0"/>
                      </a:cubicBezTo>
                      <a:cubicBezTo>
                        <a:pt x="79" y="0"/>
                        <a:pt x="62" y="5"/>
                        <a:pt x="47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7" y="2"/>
                        <a:pt x="31" y="0"/>
                        <a:pt x="24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5" y="62"/>
                        <a:pt x="0" y="79"/>
                        <a:pt x="0" y="96"/>
                      </a:cubicBezTo>
                      <a:cubicBezTo>
                        <a:pt x="0" y="113"/>
                        <a:pt x="5" y="130"/>
                        <a:pt x="13" y="145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3" y="155"/>
                        <a:pt x="0" y="161"/>
                        <a:pt x="0" y="168"/>
                      </a:cubicBezTo>
                      <a:cubicBezTo>
                        <a:pt x="0" y="174"/>
                        <a:pt x="3" y="180"/>
                        <a:pt x="7" y="185"/>
                      </a:cubicBezTo>
                      <a:cubicBezTo>
                        <a:pt x="12" y="189"/>
                        <a:pt x="18" y="192"/>
                        <a:pt x="24" y="192"/>
                      </a:cubicBezTo>
                      <a:cubicBezTo>
                        <a:pt x="31" y="192"/>
                        <a:pt x="37" y="189"/>
                        <a:pt x="41" y="185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62" y="187"/>
                        <a:pt x="79" y="192"/>
                        <a:pt x="96" y="192"/>
                      </a:cubicBezTo>
                      <a:cubicBezTo>
                        <a:pt x="113" y="192"/>
                        <a:pt x="130" y="187"/>
                        <a:pt x="145" y="179"/>
                      </a:cubicBezTo>
                      <a:cubicBezTo>
                        <a:pt x="151" y="185"/>
                        <a:pt x="151" y="185"/>
                        <a:pt x="151" y="185"/>
                      </a:cubicBezTo>
                      <a:cubicBezTo>
                        <a:pt x="156" y="189"/>
                        <a:pt x="162" y="192"/>
                        <a:pt x="168" y="192"/>
                      </a:cubicBezTo>
                      <a:cubicBezTo>
                        <a:pt x="175" y="192"/>
                        <a:pt x="181" y="189"/>
                        <a:pt x="185" y="185"/>
                      </a:cubicBezTo>
                      <a:cubicBezTo>
                        <a:pt x="190" y="180"/>
                        <a:pt x="192" y="174"/>
                        <a:pt x="192" y="168"/>
                      </a:cubicBezTo>
                      <a:cubicBezTo>
                        <a:pt x="192" y="161"/>
                        <a:pt x="190" y="155"/>
                        <a:pt x="185" y="151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cubicBezTo>
                        <a:pt x="188" y="130"/>
                        <a:pt x="192" y="113"/>
                        <a:pt x="192" y="96"/>
                      </a:cubicBezTo>
                      <a:cubicBezTo>
                        <a:pt x="192" y="79"/>
                        <a:pt x="188" y="62"/>
                        <a:pt x="179" y="47"/>
                      </a:cubicBezTo>
                      <a:close/>
                      <a:moveTo>
                        <a:pt x="96" y="176"/>
                      </a:moveTo>
                      <a:cubicBezTo>
                        <a:pt x="52" y="176"/>
                        <a:pt x="16" y="140"/>
                        <a:pt x="16" y="96"/>
                      </a:cubicBezTo>
                      <a:cubicBezTo>
                        <a:pt x="16" y="52"/>
                        <a:pt x="52" y="16"/>
                        <a:pt x="96" y="16"/>
                      </a:cubicBezTo>
                      <a:cubicBezTo>
                        <a:pt x="140" y="16"/>
                        <a:pt x="176" y="52"/>
                        <a:pt x="176" y="96"/>
                      </a:cubicBezTo>
                      <a:cubicBezTo>
                        <a:pt x="176" y="140"/>
                        <a:pt x="140" y="176"/>
                        <a:pt x="9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 92"/>
                <p:cNvSpPr>
                  <a:spLocks noEditPoints="1"/>
                </p:cNvSpPr>
                <p:nvPr/>
              </p:nvSpPr>
              <p:spPr bwMode="auto">
                <a:xfrm>
                  <a:off x="7218363" y="3257550"/>
                  <a:ext cx="404813" cy="406400"/>
                </a:xfrm>
                <a:custGeom>
                  <a:avLst/>
                  <a:gdLst>
                    <a:gd name="T0" fmla="*/ 72 w 144"/>
                    <a:gd name="T1" fmla="*/ 0 h 144"/>
                    <a:gd name="T2" fmla="*/ 0 w 144"/>
                    <a:gd name="T3" fmla="*/ 72 h 144"/>
                    <a:gd name="T4" fmla="*/ 72 w 144"/>
                    <a:gd name="T5" fmla="*/ 144 h 144"/>
                    <a:gd name="T6" fmla="*/ 144 w 144"/>
                    <a:gd name="T7" fmla="*/ 72 h 144"/>
                    <a:gd name="T8" fmla="*/ 72 w 144"/>
                    <a:gd name="T9" fmla="*/ 0 h 144"/>
                    <a:gd name="T10" fmla="*/ 104 w 144"/>
                    <a:gd name="T11" fmla="*/ 72 h 144"/>
                    <a:gd name="T12" fmla="*/ 72 w 144"/>
                    <a:gd name="T13" fmla="*/ 104 h 144"/>
                    <a:gd name="T14" fmla="*/ 40 w 144"/>
                    <a:gd name="T15" fmla="*/ 72 h 144"/>
                    <a:gd name="T16" fmla="*/ 47 w 144"/>
                    <a:gd name="T17" fmla="*/ 52 h 144"/>
                    <a:gd name="T18" fmla="*/ 41 w 144"/>
                    <a:gd name="T19" fmla="*/ 47 h 144"/>
                    <a:gd name="T20" fmla="*/ 41 w 144"/>
                    <a:gd name="T21" fmla="*/ 41 h 144"/>
                    <a:gd name="T22" fmla="*/ 47 w 144"/>
                    <a:gd name="T23" fmla="*/ 41 h 144"/>
                    <a:gd name="T24" fmla="*/ 53 w 144"/>
                    <a:gd name="T25" fmla="*/ 47 h 144"/>
                    <a:gd name="T26" fmla="*/ 72 w 144"/>
                    <a:gd name="T27" fmla="*/ 40 h 144"/>
                    <a:gd name="T28" fmla="*/ 92 w 144"/>
                    <a:gd name="T29" fmla="*/ 47 h 144"/>
                    <a:gd name="T30" fmla="*/ 98 w 144"/>
                    <a:gd name="T31" fmla="*/ 41 h 144"/>
                    <a:gd name="T32" fmla="*/ 103 w 144"/>
                    <a:gd name="T33" fmla="*/ 41 h 144"/>
                    <a:gd name="T34" fmla="*/ 103 w 144"/>
                    <a:gd name="T35" fmla="*/ 47 h 144"/>
                    <a:gd name="T36" fmla="*/ 97 w 144"/>
                    <a:gd name="T37" fmla="*/ 52 h 144"/>
                    <a:gd name="T38" fmla="*/ 104 w 144"/>
                    <a:gd name="T39" fmla="*/ 7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4" h="144">
                      <a:moveTo>
                        <a:pt x="72" y="0"/>
                      </a:moveTo>
                      <a:cubicBezTo>
                        <a:pt x="32" y="0"/>
                        <a:pt x="0" y="32"/>
                        <a:pt x="0" y="72"/>
                      </a:cubicBezTo>
                      <a:cubicBezTo>
                        <a:pt x="0" y="112"/>
                        <a:pt x="32" y="144"/>
                        <a:pt x="72" y="144"/>
                      </a:cubicBezTo>
                      <a:cubicBezTo>
                        <a:pt x="112" y="144"/>
                        <a:pt x="144" y="112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104" y="72"/>
                      </a:moveTo>
                      <a:cubicBezTo>
                        <a:pt x="104" y="90"/>
                        <a:pt x="90" y="104"/>
                        <a:pt x="72" y="104"/>
                      </a:cubicBezTo>
                      <a:cubicBezTo>
                        <a:pt x="55" y="104"/>
                        <a:pt x="40" y="90"/>
                        <a:pt x="40" y="72"/>
                      </a:cubicBezTo>
                      <a:cubicBezTo>
                        <a:pt x="40" y="64"/>
                        <a:pt x="43" y="58"/>
                        <a:pt x="47" y="52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45"/>
                        <a:pt x="40" y="43"/>
                        <a:pt x="41" y="41"/>
                      </a:cubicBezTo>
                      <a:cubicBezTo>
                        <a:pt x="43" y="39"/>
                        <a:pt x="45" y="39"/>
                        <a:pt x="47" y="41"/>
                      </a:cubicBezTo>
                      <a:cubicBezTo>
                        <a:pt x="53" y="47"/>
                        <a:pt x="53" y="47"/>
                        <a:pt x="53" y="47"/>
                      </a:cubicBezTo>
                      <a:cubicBezTo>
                        <a:pt x="58" y="42"/>
                        <a:pt x="65" y="40"/>
                        <a:pt x="72" y="40"/>
                      </a:cubicBezTo>
                      <a:cubicBezTo>
                        <a:pt x="80" y="40"/>
                        <a:pt x="86" y="42"/>
                        <a:pt x="92" y="47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39"/>
                        <a:pt x="102" y="39"/>
                        <a:pt x="103" y="41"/>
                      </a:cubicBezTo>
                      <a:cubicBezTo>
                        <a:pt x="105" y="43"/>
                        <a:pt x="105" y="45"/>
                        <a:pt x="103" y="47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102" y="58"/>
                        <a:pt x="104" y="65"/>
                        <a:pt x="104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1416883" y="4742648"/>
              <a:ext cx="2337189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机票信息查询（自家）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25089" y="2474884"/>
            <a:ext cx="2426208" cy="2748930"/>
            <a:chOff x="3067050" y="2313517"/>
            <a:chExt cx="2426208" cy="2748930"/>
          </a:xfrm>
        </p:grpSpPr>
        <p:grpSp>
          <p:nvGrpSpPr>
            <p:cNvPr id="3" name="组合 2"/>
            <p:cNvGrpSpPr/>
            <p:nvPr/>
          </p:nvGrpSpPr>
          <p:grpSpPr>
            <a:xfrm>
              <a:off x="3067050" y="2636239"/>
              <a:ext cx="2426208" cy="2426208"/>
              <a:chOff x="3067050" y="2636239"/>
              <a:chExt cx="2426208" cy="2426208"/>
            </a:xfrm>
          </p:grpSpPr>
          <p:sp>
            <p:nvSpPr>
              <p:cNvPr id="18" name="空心弧 17"/>
              <p:cNvSpPr/>
              <p:nvPr/>
            </p:nvSpPr>
            <p:spPr>
              <a:xfrm rot="10800000">
                <a:off x="3067050" y="2636239"/>
                <a:ext cx="2426208" cy="2426208"/>
              </a:xfrm>
              <a:prstGeom prst="blockArc">
                <a:avLst/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964454" y="3830415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燕尾形 48"/>
              <p:cNvSpPr/>
              <p:nvPr/>
            </p:nvSpPr>
            <p:spPr>
              <a:xfrm rot="16200000">
                <a:off x="4099467" y="3114642"/>
                <a:ext cx="348343" cy="348343"/>
              </a:xfrm>
              <a:prstGeom prst="chevr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235260" y="2313517"/>
              <a:ext cx="2039125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机票信息查询接口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43385" y="2539457"/>
            <a:ext cx="2426208" cy="2702129"/>
            <a:chOff x="4887373" y="2424069"/>
            <a:chExt cx="2426208" cy="2702129"/>
          </a:xfrm>
        </p:grpSpPr>
        <p:grpSp>
          <p:nvGrpSpPr>
            <p:cNvPr id="6" name="组合 5"/>
            <p:cNvGrpSpPr/>
            <p:nvPr/>
          </p:nvGrpSpPr>
          <p:grpSpPr>
            <a:xfrm>
              <a:off x="4887373" y="2424069"/>
              <a:ext cx="2426208" cy="2426208"/>
              <a:chOff x="4887373" y="2424069"/>
              <a:chExt cx="2426208" cy="2426208"/>
            </a:xfrm>
          </p:grpSpPr>
          <p:sp>
            <p:nvSpPr>
              <p:cNvPr id="20" name="空心弧 19"/>
              <p:cNvSpPr/>
              <p:nvPr/>
            </p:nvSpPr>
            <p:spPr>
              <a:xfrm>
                <a:off x="4887373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770391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15899" y="4137586"/>
                <a:ext cx="761726" cy="448071"/>
                <a:chOff x="5687624" y="1413289"/>
                <a:chExt cx="761726" cy="448071"/>
              </a:xfrm>
              <a:solidFill>
                <a:srgbClr val="D5493A"/>
              </a:solidFill>
            </p:grpSpPr>
            <p:sp>
              <p:nvSpPr>
                <p:cNvPr id="40" name="任意多边形 39"/>
                <p:cNvSpPr/>
                <p:nvPr/>
              </p:nvSpPr>
              <p:spPr>
                <a:xfrm rot="2700000">
                  <a:off x="5812942" y="1413289"/>
                  <a:ext cx="448071" cy="448071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 rot="2700000">
                  <a:off x="6260835" y="1459625"/>
                  <a:ext cx="188515" cy="188515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 rot="2700000">
                  <a:off x="5687624" y="1660895"/>
                  <a:ext cx="113810" cy="11381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 rot="2700000">
                  <a:off x="5749093" y="1601982"/>
                  <a:ext cx="60720" cy="6072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2" name="文本框 51"/>
            <p:cNvSpPr txBox="1"/>
            <p:nvPr/>
          </p:nvSpPr>
          <p:spPr>
            <a:xfrm>
              <a:off x="5264872" y="4708840"/>
              <a:ext cx="167121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机票的增删改</a:t>
              </a:r>
            </a:p>
          </p:txBody>
        </p:sp>
      </p:grpSp>
      <p:sp>
        <p:nvSpPr>
          <p:cNvPr id="34" name="空心弧 33">
            <a:extLst>
              <a:ext uri="{FF2B5EF4-FFF2-40B4-BE49-F238E27FC236}">
                <a16:creationId xmlns:a16="http://schemas.microsoft.com/office/drawing/2014/main" id="{DBE20977-694F-304A-9459-80B0212416C6}"/>
              </a:ext>
            </a:extLst>
          </p:cNvPr>
          <p:cNvSpPr/>
          <p:nvPr/>
        </p:nvSpPr>
        <p:spPr>
          <a:xfrm rot="10800000">
            <a:off x="6555129" y="2782366"/>
            <a:ext cx="2426208" cy="2426208"/>
          </a:xfrm>
          <a:prstGeom prst="blockArc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94893976-F16B-684C-8F3D-EBFF34A36788}"/>
              </a:ext>
            </a:extLst>
          </p:cNvPr>
          <p:cNvSpPr/>
          <p:nvPr/>
        </p:nvSpPr>
        <p:spPr>
          <a:xfrm rot="16200000">
            <a:off x="7557066" y="3291249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80B8B3-5B39-FD4A-9E2A-380E0049F611}"/>
              </a:ext>
            </a:extLst>
          </p:cNvPr>
          <p:cNvSpPr txBox="1"/>
          <p:nvPr/>
        </p:nvSpPr>
        <p:spPr>
          <a:xfrm>
            <a:off x="7437293" y="391558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9E99E7A-10DC-A94A-9BE6-C53C7C1166C9}"/>
              </a:ext>
            </a:extLst>
          </p:cNvPr>
          <p:cNvSpPr txBox="1"/>
          <p:nvPr/>
        </p:nvSpPr>
        <p:spPr>
          <a:xfrm>
            <a:off x="6730582" y="2503250"/>
            <a:ext cx="21585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修改机票信息接口</a:t>
            </a:r>
          </a:p>
        </p:txBody>
      </p:sp>
    </p:spTree>
    <p:extLst>
      <p:ext uri="{BB962C8B-B14F-4D97-AF65-F5344CB8AC3E}">
        <p14:creationId xmlns:p14="http://schemas.microsoft.com/office/powerpoint/2010/main" val="22338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704165" y="464983"/>
            <a:ext cx="9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44670" y="378864"/>
            <a:ext cx="354563" cy="677408"/>
            <a:chOff x="0" y="-78772"/>
            <a:chExt cx="602082" cy="1150304"/>
          </a:xfrm>
        </p:grpSpPr>
        <p:sp>
          <p:nvSpPr>
            <p:cNvPr id="36" name="任意多边形 35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94622" y="2509478"/>
            <a:ext cx="2426208" cy="2735937"/>
            <a:chOff x="1246124" y="2424069"/>
            <a:chExt cx="2426208" cy="2735937"/>
          </a:xfrm>
        </p:grpSpPr>
        <p:grpSp>
          <p:nvGrpSpPr>
            <p:cNvPr id="2" name="组合 1"/>
            <p:cNvGrpSpPr/>
            <p:nvPr/>
          </p:nvGrpSpPr>
          <p:grpSpPr>
            <a:xfrm>
              <a:off x="1246124" y="2424069"/>
              <a:ext cx="2426208" cy="2426208"/>
              <a:chOff x="1246124" y="2424069"/>
              <a:chExt cx="2426208" cy="2426208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1246124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111745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2191904" y="4023035"/>
                <a:ext cx="475742" cy="474346"/>
                <a:chOff x="7150101" y="3190875"/>
                <a:chExt cx="541338" cy="539750"/>
              </a:xfrm>
              <a:solidFill>
                <a:srgbClr val="D5493A"/>
              </a:solidFill>
            </p:grpSpPr>
            <p:sp>
              <p:nvSpPr>
                <p:cNvPr id="45" name="Freeform 90"/>
                <p:cNvSpPr>
                  <a:spLocks noEditPoints="1"/>
                </p:cNvSpPr>
                <p:nvPr/>
              </p:nvSpPr>
              <p:spPr bwMode="auto">
                <a:xfrm>
                  <a:off x="7353301" y="3392488"/>
                  <a:ext cx="134938" cy="134938"/>
                </a:xfrm>
                <a:custGeom>
                  <a:avLst/>
                  <a:gdLst>
                    <a:gd name="T0" fmla="*/ 24 w 48"/>
                    <a:gd name="T1" fmla="*/ 0 h 48"/>
                    <a:gd name="T2" fmla="*/ 0 w 48"/>
                    <a:gd name="T3" fmla="*/ 24 h 48"/>
                    <a:gd name="T4" fmla="*/ 24 w 48"/>
                    <a:gd name="T5" fmla="*/ 48 h 48"/>
                    <a:gd name="T6" fmla="*/ 48 w 48"/>
                    <a:gd name="T7" fmla="*/ 24 h 48"/>
                    <a:gd name="T8" fmla="*/ 24 w 48"/>
                    <a:gd name="T9" fmla="*/ 0 h 48"/>
                    <a:gd name="T10" fmla="*/ 21 w 48"/>
                    <a:gd name="T11" fmla="*/ 16 h 48"/>
                    <a:gd name="T12" fmla="*/ 16 w 48"/>
                    <a:gd name="T13" fmla="*/ 21 h 48"/>
                    <a:gd name="T14" fmla="*/ 12 w 48"/>
                    <a:gd name="T15" fmla="*/ 24 h 48"/>
                    <a:gd name="T16" fmla="*/ 11 w 48"/>
                    <a:gd name="T17" fmla="*/ 24 h 48"/>
                    <a:gd name="T18" fmla="*/ 8 w 48"/>
                    <a:gd name="T19" fmla="*/ 19 h 48"/>
                    <a:gd name="T20" fmla="*/ 19 w 48"/>
                    <a:gd name="T21" fmla="*/ 8 h 48"/>
                    <a:gd name="T22" fmla="*/ 24 w 48"/>
                    <a:gd name="T23" fmla="*/ 11 h 48"/>
                    <a:gd name="T24" fmla="*/ 21 w 48"/>
                    <a:gd name="T25" fmla="*/ 1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7" y="48"/>
                        <a:pt x="48" y="37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lose/>
                      <a:moveTo>
                        <a:pt x="21" y="16"/>
                      </a:moveTo>
                      <a:cubicBezTo>
                        <a:pt x="19" y="17"/>
                        <a:pt x="17" y="19"/>
                        <a:pt x="16" y="21"/>
                      </a:cubicBezTo>
                      <a:cubicBezTo>
                        <a:pt x="15" y="23"/>
                        <a:pt x="14" y="24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9" y="23"/>
                        <a:pt x="8" y="21"/>
                        <a:pt x="8" y="19"/>
                      </a:cubicBezTo>
                      <a:cubicBezTo>
                        <a:pt x="10" y="14"/>
                        <a:pt x="14" y="10"/>
                        <a:pt x="19" y="8"/>
                      </a:cubicBezTo>
                      <a:cubicBezTo>
                        <a:pt x="21" y="7"/>
                        <a:pt x="23" y="8"/>
                        <a:pt x="24" y="11"/>
                      </a:cubicBezTo>
                      <a:cubicBezTo>
                        <a:pt x="25" y="13"/>
                        <a:pt x="24" y="15"/>
                        <a:pt x="2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 91"/>
                <p:cNvSpPr>
                  <a:spLocks noEditPoints="1"/>
                </p:cNvSpPr>
                <p:nvPr/>
              </p:nvSpPr>
              <p:spPr bwMode="auto">
                <a:xfrm>
                  <a:off x="7150101" y="3190875"/>
                  <a:ext cx="541338" cy="539750"/>
                </a:xfrm>
                <a:custGeom>
                  <a:avLst/>
                  <a:gdLst>
                    <a:gd name="T0" fmla="*/ 179 w 192"/>
                    <a:gd name="T1" fmla="*/ 47 h 192"/>
                    <a:gd name="T2" fmla="*/ 185 w 192"/>
                    <a:gd name="T3" fmla="*/ 41 h 192"/>
                    <a:gd name="T4" fmla="*/ 192 w 192"/>
                    <a:gd name="T5" fmla="*/ 24 h 192"/>
                    <a:gd name="T6" fmla="*/ 185 w 192"/>
                    <a:gd name="T7" fmla="*/ 7 h 192"/>
                    <a:gd name="T8" fmla="*/ 168 w 192"/>
                    <a:gd name="T9" fmla="*/ 0 h 192"/>
                    <a:gd name="T10" fmla="*/ 151 w 192"/>
                    <a:gd name="T11" fmla="*/ 7 h 192"/>
                    <a:gd name="T12" fmla="*/ 145 w 192"/>
                    <a:gd name="T13" fmla="*/ 13 h 192"/>
                    <a:gd name="T14" fmla="*/ 96 w 192"/>
                    <a:gd name="T15" fmla="*/ 0 h 192"/>
                    <a:gd name="T16" fmla="*/ 47 w 192"/>
                    <a:gd name="T17" fmla="*/ 13 h 192"/>
                    <a:gd name="T18" fmla="*/ 41 w 192"/>
                    <a:gd name="T19" fmla="*/ 7 h 192"/>
                    <a:gd name="T20" fmla="*/ 24 w 192"/>
                    <a:gd name="T21" fmla="*/ 0 h 192"/>
                    <a:gd name="T22" fmla="*/ 7 w 192"/>
                    <a:gd name="T23" fmla="*/ 7 h 192"/>
                    <a:gd name="T24" fmla="*/ 0 w 192"/>
                    <a:gd name="T25" fmla="*/ 24 h 192"/>
                    <a:gd name="T26" fmla="*/ 7 w 192"/>
                    <a:gd name="T27" fmla="*/ 41 h 192"/>
                    <a:gd name="T28" fmla="*/ 14 w 192"/>
                    <a:gd name="T29" fmla="*/ 47 h 192"/>
                    <a:gd name="T30" fmla="*/ 0 w 192"/>
                    <a:gd name="T31" fmla="*/ 96 h 192"/>
                    <a:gd name="T32" fmla="*/ 13 w 192"/>
                    <a:gd name="T33" fmla="*/ 145 h 192"/>
                    <a:gd name="T34" fmla="*/ 7 w 192"/>
                    <a:gd name="T35" fmla="*/ 151 h 192"/>
                    <a:gd name="T36" fmla="*/ 0 w 192"/>
                    <a:gd name="T37" fmla="*/ 168 h 192"/>
                    <a:gd name="T38" fmla="*/ 7 w 192"/>
                    <a:gd name="T39" fmla="*/ 185 h 192"/>
                    <a:gd name="T40" fmla="*/ 24 w 192"/>
                    <a:gd name="T41" fmla="*/ 192 h 192"/>
                    <a:gd name="T42" fmla="*/ 41 w 192"/>
                    <a:gd name="T43" fmla="*/ 185 h 192"/>
                    <a:gd name="T44" fmla="*/ 47 w 192"/>
                    <a:gd name="T45" fmla="*/ 179 h 192"/>
                    <a:gd name="T46" fmla="*/ 96 w 192"/>
                    <a:gd name="T47" fmla="*/ 192 h 192"/>
                    <a:gd name="T48" fmla="*/ 145 w 192"/>
                    <a:gd name="T49" fmla="*/ 179 h 192"/>
                    <a:gd name="T50" fmla="*/ 151 w 192"/>
                    <a:gd name="T51" fmla="*/ 185 h 192"/>
                    <a:gd name="T52" fmla="*/ 168 w 192"/>
                    <a:gd name="T53" fmla="*/ 192 h 192"/>
                    <a:gd name="T54" fmla="*/ 185 w 192"/>
                    <a:gd name="T55" fmla="*/ 185 h 192"/>
                    <a:gd name="T56" fmla="*/ 192 w 192"/>
                    <a:gd name="T57" fmla="*/ 168 h 192"/>
                    <a:gd name="T58" fmla="*/ 185 w 192"/>
                    <a:gd name="T59" fmla="*/ 151 h 192"/>
                    <a:gd name="T60" fmla="*/ 179 w 192"/>
                    <a:gd name="T61" fmla="*/ 145 h 192"/>
                    <a:gd name="T62" fmla="*/ 192 w 192"/>
                    <a:gd name="T63" fmla="*/ 96 h 192"/>
                    <a:gd name="T64" fmla="*/ 179 w 192"/>
                    <a:gd name="T65" fmla="*/ 47 h 192"/>
                    <a:gd name="T66" fmla="*/ 96 w 192"/>
                    <a:gd name="T67" fmla="*/ 176 h 192"/>
                    <a:gd name="T68" fmla="*/ 16 w 192"/>
                    <a:gd name="T69" fmla="*/ 96 h 192"/>
                    <a:gd name="T70" fmla="*/ 96 w 192"/>
                    <a:gd name="T71" fmla="*/ 16 h 192"/>
                    <a:gd name="T72" fmla="*/ 176 w 192"/>
                    <a:gd name="T73" fmla="*/ 96 h 192"/>
                    <a:gd name="T74" fmla="*/ 96 w 192"/>
                    <a:gd name="T75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2" h="192">
                      <a:moveTo>
                        <a:pt x="179" y="47"/>
                      </a:move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90" y="36"/>
                        <a:pt x="192" y="30"/>
                        <a:pt x="192" y="24"/>
                      </a:cubicBezTo>
                      <a:cubicBezTo>
                        <a:pt x="192" y="17"/>
                        <a:pt x="190" y="11"/>
                        <a:pt x="185" y="7"/>
                      </a:cubicBezTo>
                      <a:cubicBezTo>
                        <a:pt x="181" y="2"/>
                        <a:pt x="175" y="0"/>
                        <a:pt x="168" y="0"/>
                      </a:cubicBezTo>
                      <a:cubicBezTo>
                        <a:pt x="162" y="0"/>
                        <a:pt x="156" y="2"/>
                        <a:pt x="151" y="7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30" y="5"/>
                        <a:pt x="113" y="0"/>
                        <a:pt x="96" y="0"/>
                      </a:cubicBezTo>
                      <a:cubicBezTo>
                        <a:pt x="79" y="0"/>
                        <a:pt x="62" y="5"/>
                        <a:pt x="47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7" y="2"/>
                        <a:pt x="31" y="0"/>
                        <a:pt x="24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5" y="62"/>
                        <a:pt x="0" y="79"/>
                        <a:pt x="0" y="96"/>
                      </a:cubicBezTo>
                      <a:cubicBezTo>
                        <a:pt x="0" y="113"/>
                        <a:pt x="5" y="130"/>
                        <a:pt x="13" y="145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3" y="155"/>
                        <a:pt x="0" y="161"/>
                        <a:pt x="0" y="168"/>
                      </a:cubicBezTo>
                      <a:cubicBezTo>
                        <a:pt x="0" y="174"/>
                        <a:pt x="3" y="180"/>
                        <a:pt x="7" y="185"/>
                      </a:cubicBezTo>
                      <a:cubicBezTo>
                        <a:pt x="12" y="189"/>
                        <a:pt x="18" y="192"/>
                        <a:pt x="24" y="192"/>
                      </a:cubicBezTo>
                      <a:cubicBezTo>
                        <a:pt x="31" y="192"/>
                        <a:pt x="37" y="189"/>
                        <a:pt x="41" y="185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62" y="187"/>
                        <a:pt x="79" y="192"/>
                        <a:pt x="96" y="192"/>
                      </a:cubicBezTo>
                      <a:cubicBezTo>
                        <a:pt x="113" y="192"/>
                        <a:pt x="130" y="187"/>
                        <a:pt x="145" y="179"/>
                      </a:cubicBezTo>
                      <a:cubicBezTo>
                        <a:pt x="151" y="185"/>
                        <a:pt x="151" y="185"/>
                        <a:pt x="151" y="185"/>
                      </a:cubicBezTo>
                      <a:cubicBezTo>
                        <a:pt x="156" y="189"/>
                        <a:pt x="162" y="192"/>
                        <a:pt x="168" y="192"/>
                      </a:cubicBezTo>
                      <a:cubicBezTo>
                        <a:pt x="175" y="192"/>
                        <a:pt x="181" y="189"/>
                        <a:pt x="185" y="185"/>
                      </a:cubicBezTo>
                      <a:cubicBezTo>
                        <a:pt x="190" y="180"/>
                        <a:pt x="192" y="174"/>
                        <a:pt x="192" y="168"/>
                      </a:cubicBezTo>
                      <a:cubicBezTo>
                        <a:pt x="192" y="161"/>
                        <a:pt x="190" y="155"/>
                        <a:pt x="185" y="151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cubicBezTo>
                        <a:pt x="188" y="130"/>
                        <a:pt x="192" y="113"/>
                        <a:pt x="192" y="96"/>
                      </a:cubicBezTo>
                      <a:cubicBezTo>
                        <a:pt x="192" y="79"/>
                        <a:pt x="188" y="62"/>
                        <a:pt x="179" y="47"/>
                      </a:cubicBezTo>
                      <a:close/>
                      <a:moveTo>
                        <a:pt x="96" y="176"/>
                      </a:moveTo>
                      <a:cubicBezTo>
                        <a:pt x="52" y="176"/>
                        <a:pt x="16" y="140"/>
                        <a:pt x="16" y="96"/>
                      </a:cubicBezTo>
                      <a:cubicBezTo>
                        <a:pt x="16" y="52"/>
                        <a:pt x="52" y="16"/>
                        <a:pt x="96" y="16"/>
                      </a:cubicBezTo>
                      <a:cubicBezTo>
                        <a:pt x="140" y="16"/>
                        <a:pt x="176" y="52"/>
                        <a:pt x="176" y="96"/>
                      </a:cubicBezTo>
                      <a:cubicBezTo>
                        <a:pt x="176" y="140"/>
                        <a:pt x="140" y="176"/>
                        <a:pt x="9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 92"/>
                <p:cNvSpPr>
                  <a:spLocks noEditPoints="1"/>
                </p:cNvSpPr>
                <p:nvPr/>
              </p:nvSpPr>
              <p:spPr bwMode="auto">
                <a:xfrm>
                  <a:off x="7218363" y="3257550"/>
                  <a:ext cx="404813" cy="406400"/>
                </a:xfrm>
                <a:custGeom>
                  <a:avLst/>
                  <a:gdLst>
                    <a:gd name="T0" fmla="*/ 72 w 144"/>
                    <a:gd name="T1" fmla="*/ 0 h 144"/>
                    <a:gd name="T2" fmla="*/ 0 w 144"/>
                    <a:gd name="T3" fmla="*/ 72 h 144"/>
                    <a:gd name="T4" fmla="*/ 72 w 144"/>
                    <a:gd name="T5" fmla="*/ 144 h 144"/>
                    <a:gd name="T6" fmla="*/ 144 w 144"/>
                    <a:gd name="T7" fmla="*/ 72 h 144"/>
                    <a:gd name="T8" fmla="*/ 72 w 144"/>
                    <a:gd name="T9" fmla="*/ 0 h 144"/>
                    <a:gd name="T10" fmla="*/ 104 w 144"/>
                    <a:gd name="T11" fmla="*/ 72 h 144"/>
                    <a:gd name="T12" fmla="*/ 72 w 144"/>
                    <a:gd name="T13" fmla="*/ 104 h 144"/>
                    <a:gd name="T14" fmla="*/ 40 w 144"/>
                    <a:gd name="T15" fmla="*/ 72 h 144"/>
                    <a:gd name="T16" fmla="*/ 47 w 144"/>
                    <a:gd name="T17" fmla="*/ 52 h 144"/>
                    <a:gd name="T18" fmla="*/ 41 w 144"/>
                    <a:gd name="T19" fmla="*/ 47 h 144"/>
                    <a:gd name="T20" fmla="*/ 41 w 144"/>
                    <a:gd name="T21" fmla="*/ 41 h 144"/>
                    <a:gd name="T22" fmla="*/ 47 w 144"/>
                    <a:gd name="T23" fmla="*/ 41 h 144"/>
                    <a:gd name="T24" fmla="*/ 53 w 144"/>
                    <a:gd name="T25" fmla="*/ 47 h 144"/>
                    <a:gd name="T26" fmla="*/ 72 w 144"/>
                    <a:gd name="T27" fmla="*/ 40 h 144"/>
                    <a:gd name="T28" fmla="*/ 92 w 144"/>
                    <a:gd name="T29" fmla="*/ 47 h 144"/>
                    <a:gd name="T30" fmla="*/ 98 w 144"/>
                    <a:gd name="T31" fmla="*/ 41 h 144"/>
                    <a:gd name="T32" fmla="*/ 103 w 144"/>
                    <a:gd name="T33" fmla="*/ 41 h 144"/>
                    <a:gd name="T34" fmla="*/ 103 w 144"/>
                    <a:gd name="T35" fmla="*/ 47 h 144"/>
                    <a:gd name="T36" fmla="*/ 97 w 144"/>
                    <a:gd name="T37" fmla="*/ 52 h 144"/>
                    <a:gd name="T38" fmla="*/ 104 w 144"/>
                    <a:gd name="T39" fmla="*/ 7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4" h="144">
                      <a:moveTo>
                        <a:pt x="72" y="0"/>
                      </a:moveTo>
                      <a:cubicBezTo>
                        <a:pt x="32" y="0"/>
                        <a:pt x="0" y="32"/>
                        <a:pt x="0" y="72"/>
                      </a:cubicBezTo>
                      <a:cubicBezTo>
                        <a:pt x="0" y="112"/>
                        <a:pt x="32" y="144"/>
                        <a:pt x="72" y="144"/>
                      </a:cubicBezTo>
                      <a:cubicBezTo>
                        <a:pt x="112" y="144"/>
                        <a:pt x="144" y="112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104" y="72"/>
                      </a:moveTo>
                      <a:cubicBezTo>
                        <a:pt x="104" y="90"/>
                        <a:pt x="90" y="104"/>
                        <a:pt x="72" y="104"/>
                      </a:cubicBezTo>
                      <a:cubicBezTo>
                        <a:pt x="55" y="104"/>
                        <a:pt x="40" y="90"/>
                        <a:pt x="40" y="72"/>
                      </a:cubicBezTo>
                      <a:cubicBezTo>
                        <a:pt x="40" y="64"/>
                        <a:pt x="43" y="58"/>
                        <a:pt x="47" y="52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45"/>
                        <a:pt x="40" y="43"/>
                        <a:pt x="41" y="41"/>
                      </a:cubicBezTo>
                      <a:cubicBezTo>
                        <a:pt x="43" y="39"/>
                        <a:pt x="45" y="39"/>
                        <a:pt x="47" y="41"/>
                      </a:cubicBezTo>
                      <a:cubicBezTo>
                        <a:pt x="53" y="47"/>
                        <a:pt x="53" y="47"/>
                        <a:pt x="53" y="47"/>
                      </a:cubicBezTo>
                      <a:cubicBezTo>
                        <a:pt x="58" y="42"/>
                        <a:pt x="65" y="40"/>
                        <a:pt x="72" y="40"/>
                      </a:cubicBezTo>
                      <a:cubicBezTo>
                        <a:pt x="80" y="40"/>
                        <a:pt x="86" y="42"/>
                        <a:pt x="92" y="47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39"/>
                        <a:pt x="102" y="39"/>
                        <a:pt x="103" y="41"/>
                      </a:cubicBezTo>
                      <a:cubicBezTo>
                        <a:pt x="105" y="43"/>
                        <a:pt x="105" y="45"/>
                        <a:pt x="103" y="47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102" y="58"/>
                        <a:pt x="104" y="65"/>
                        <a:pt x="104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1416883" y="4742648"/>
              <a:ext cx="2014773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用户登录注册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94518" y="2280012"/>
            <a:ext cx="2426208" cy="2913822"/>
            <a:chOff x="3067050" y="2148625"/>
            <a:chExt cx="2426208" cy="2913822"/>
          </a:xfrm>
        </p:grpSpPr>
        <p:grpSp>
          <p:nvGrpSpPr>
            <p:cNvPr id="3" name="组合 2"/>
            <p:cNvGrpSpPr/>
            <p:nvPr/>
          </p:nvGrpSpPr>
          <p:grpSpPr>
            <a:xfrm>
              <a:off x="3067050" y="2636239"/>
              <a:ext cx="2426208" cy="2426208"/>
              <a:chOff x="3067050" y="2636239"/>
              <a:chExt cx="2426208" cy="2426208"/>
            </a:xfrm>
          </p:grpSpPr>
          <p:sp>
            <p:nvSpPr>
              <p:cNvPr id="18" name="空心弧 17"/>
              <p:cNvSpPr/>
              <p:nvPr/>
            </p:nvSpPr>
            <p:spPr>
              <a:xfrm rot="10800000">
                <a:off x="3067050" y="2636239"/>
                <a:ext cx="2426208" cy="2426208"/>
              </a:xfrm>
              <a:prstGeom prst="blockArc">
                <a:avLst/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964454" y="3830415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燕尾形 48"/>
              <p:cNvSpPr/>
              <p:nvPr/>
            </p:nvSpPr>
            <p:spPr>
              <a:xfrm rot="16200000">
                <a:off x="4099467" y="3114642"/>
                <a:ext cx="348343" cy="348343"/>
              </a:xfrm>
              <a:prstGeom prst="chevr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393313" y="2148625"/>
              <a:ext cx="167121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支付接口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12814" y="2509477"/>
            <a:ext cx="2426208" cy="2702129"/>
            <a:chOff x="4887373" y="2424069"/>
            <a:chExt cx="2426208" cy="2702129"/>
          </a:xfrm>
        </p:grpSpPr>
        <p:grpSp>
          <p:nvGrpSpPr>
            <p:cNvPr id="6" name="组合 5"/>
            <p:cNvGrpSpPr/>
            <p:nvPr/>
          </p:nvGrpSpPr>
          <p:grpSpPr>
            <a:xfrm>
              <a:off x="4887373" y="2424069"/>
              <a:ext cx="2426208" cy="2426208"/>
              <a:chOff x="4887373" y="2424069"/>
              <a:chExt cx="2426208" cy="2426208"/>
            </a:xfrm>
          </p:grpSpPr>
          <p:sp>
            <p:nvSpPr>
              <p:cNvPr id="20" name="空心弧 19"/>
              <p:cNvSpPr/>
              <p:nvPr/>
            </p:nvSpPr>
            <p:spPr>
              <a:xfrm>
                <a:off x="4887373" y="2424069"/>
                <a:ext cx="2426208" cy="2426208"/>
              </a:xfrm>
              <a:prstGeom prst="blockArc">
                <a:avLst/>
              </a:prstGeom>
              <a:solidFill>
                <a:srgbClr val="D549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770391" y="307234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D549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D549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15899" y="4137586"/>
                <a:ext cx="761726" cy="448071"/>
                <a:chOff x="5687624" y="1413289"/>
                <a:chExt cx="761726" cy="448071"/>
              </a:xfrm>
              <a:solidFill>
                <a:srgbClr val="D5493A"/>
              </a:solidFill>
            </p:grpSpPr>
            <p:sp>
              <p:nvSpPr>
                <p:cNvPr id="40" name="任意多边形 39"/>
                <p:cNvSpPr/>
                <p:nvPr/>
              </p:nvSpPr>
              <p:spPr>
                <a:xfrm rot="2700000">
                  <a:off x="5812942" y="1413289"/>
                  <a:ext cx="448071" cy="448071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 rot="2700000">
                  <a:off x="6260835" y="1459625"/>
                  <a:ext cx="188515" cy="188515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 rot="2700000">
                  <a:off x="5687624" y="1660895"/>
                  <a:ext cx="113810" cy="11381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 rot="2700000">
                  <a:off x="5749093" y="1601982"/>
                  <a:ext cx="60720" cy="60720"/>
                </a:xfrm>
                <a:custGeom>
                  <a:avLst/>
                  <a:gdLst>
                    <a:gd name="connsiteX0" fmla="*/ 704234 w 1072230"/>
                    <a:gd name="connsiteY0" fmla="*/ 548838 h 1072230"/>
                    <a:gd name="connsiteX1" fmla="*/ 693389 w 1072230"/>
                    <a:gd name="connsiteY1" fmla="*/ 602554 h 1072230"/>
                    <a:gd name="connsiteX2" fmla="*/ 602554 w 1072230"/>
                    <a:gd name="connsiteY2" fmla="*/ 693389 h 1072230"/>
                    <a:gd name="connsiteX3" fmla="*/ 568998 w 1072230"/>
                    <a:gd name="connsiteY3" fmla="*/ 700164 h 1072230"/>
                    <a:gd name="connsiteX4" fmla="*/ 568998 w 1072230"/>
                    <a:gd name="connsiteY4" fmla="*/ 879092 h 1072230"/>
                    <a:gd name="connsiteX5" fmla="*/ 598094 w 1072230"/>
                    <a:gd name="connsiteY5" fmla="*/ 876524 h 1072230"/>
                    <a:gd name="connsiteX6" fmla="*/ 879131 w 1072230"/>
                    <a:gd name="connsiteY6" fmla="*/ 602427 h 1072230"/>
                    <a:gd name="connsiteX7" fmla="*/ 884533 w 1072230"/>
                    <a:gd name="connsiteY7" fmla="*/ 548838 h 1072230"/>
                    <a:gd name="connsiteX8" fmla="*/ 187697 w 1072230"/>
                    <a:gd name="connsiteY8" fmla="*/ 548838 h 1072230"/>
                    <a:gd name="connsiteX9" fmla="*/ 193099 w 1072230"/>
                    <a:gd name="connsiteY9" fmla="*/ 602427 h 1072230"/>
                    <a:gd name="connsiteX10" fmla="*/ 474136 w 1072230"/>
                    <a:gd name="connsiteY10" fmla="*/ 876524 h 1072230"/>
                    <a:gd name="connsiteX11" fmla="*/ 509616 w 1072230"/>
                    <a:gd name="connsiteY11" fmla="*/ 879655 h 1072230"/>
                    <a:gd name="connsiteX12" fmla="*/ 509616 w 1072230"/>
                    <a:gd name="connsiteY12" fmla="*/ 701453 h 1072230"/>
                    <a:gd name="connsiteX13" fmla="*/ 469676 w 1072230"/>
                    <a:gd name="connsiteY13" fmla="*/ 693389 h 1072230"/>
                    <a:gd name="connsiteX14" fmla="*/ 378841 w 1072230"/>
                    <a:gd name="connsiteY14" fmla="*/ 602554 h 1072230"/>
                    <a:gd name="connsiteX15" fmla="*/ 367996 w 1072230"/>
                    <a:gd name="connsiteY15" fmla="*/ 548838 h 1072230"/>
                    <a:gd name="connsiteX16" fmla="*/ 536115 w 1072230"/>
                    <a:gd name="connsiteY16" fmla="*/ 450771 h 1072230"/>
                    <a:gd name="connsiteX17" fmla="*/ 450771 w 1072230"/>
                    <a:gd name="connsiteY17" fmla="*/ 536115 h 1072230"/>
                    <a:gd name="connsiteX18" fmla="*/ 536115 w 1072230"/>
                    <a:gd name="connsiteY18" fmla="*/ 621459 h 1072230"/>
                    <a:gd name="connsiteX19" fmla="*/ 621459 w 1072230"/>
                    <a:gd name="connsiteY19" fmla="*/ 536115 h 1072230"/>
                    <a:gd name="connsiteX20" fmla="*/ 536115 w 1072230"/>
                    <a:gd name="connsiteY20" fmla="*/ 450771 h 1072230"/>
                    <a:gd name="connsiteX21" fmla="*/ 568998 w 1072230"/>
                    <a:gd name="connsiteY21" fmla="*/ 185050 h 1072230"/>
                    <a:gd name="connsiteX22" fmla="*/ 568998 w 1072230"/>
                    <a:gd name="connsiteY22" fmla="*/ 372066 h 1072230"/>
                    <a:gd name="connsiteX23" fmla="*/ 602554 w 1072230"/>
                    <a:gd name="connsiteY23" fmla="*/ 378841 h 1072230"/>
                    <a:gd name="connsiteX24" fmla="*/ 693389 w 1072230"/>
                    <a:gd name="connsiteY24" fmla="*/ 469676 h 1072230"/>
                    <a:gd name="connsiteX25" fmla="*/ 697383 w 1072230"/>
                    <a:gd name="connsiteY25" fmla="*/ 489456 h 1072230"/>
                    <a:gd name="connsiteX26" fmla="*/ 882502 w 1072230"/>
                    <a:gd name="connsiteY26" fmla="*/ 489456 h 1072230"/>
                    <a:gd name="connsiteX27" fmla="*/ 880775 w 1072230"/>
                    <a:gd name="connsiteY27" fmla="*/ 469885 h 1072230"/>
                    <a:gd name="connsiteX28" fmla="*/ 606678 w 1072230"/>
                    <a:gd name="connsiteY28" fmla="*/ 188848 h 1072230"/>
                    <a:gd name="connsiteX29" fmla="*/ 509616 w 1072230"/>
                    <a:gd name="connsiteY29" fmla="*/ 184073 h 1072230"/>
                    <a:gd name="connsiteX30" fmla="*/ 474136 w 1072230"/>
                    <a:gd name="connsiteY30" fmla="*/ 187204 h 1072230"/>
                    <a:gd name="connsiteX31" fmla="*/ 193099 w 1072230"/>
                    <a:gd name="connsiteY31" fmla="*/ 461301 h 1072230"/>
                    <a:gd name="connsiteX32" fmla="*/ 190261 w 1072230"/>
                    <a:gd name="connsiteY32" fmla="*/ 489456 h 1072230"/>
                    <a:gd name="connsiteX33" fmla="*/ 374847 w 1072230"/>
                    <a:gd name="connsiteY33" fmla="*/ 489456 h 1072230"/>
                    <a:gd name="connsiteX34" fmla="*/ 378841 w 1072230"/>
                    <a:gd name="connsiteY34" fmla="*/ 469676 h 1072230"/>
                    <a:gd name="connsiteX35" fmla="*/ 469676 w 1072230"/>
                    <a:gd name="connsiteY35" fmla="*/ 378841 h 1072230"/>
                    <a:gd name="connsiteX36" fmla="*/ 509616 w 1072230"/>
                    <a:gd name="connsiteY36" fmla="*/ 370777 h 1072230"/>
                    <a:gd name="connsiteX37" fmla="*/ 536115 w 1072230"/>
                    <a:gd name="connsiteY37" fmla="*/ 0 h 1072230"/>
                    <a:gd name="connsiteX38" fmla="*/ 560453 w 1072230"/>
                    <a:gd name="connsiteY38" fmla="*/ 2453 h 1072230"/>
                    <a:gd name="connsiteX39" fmla="*/ 594600 w 1072230"/>
                    <a:gd name="connsiteY39" fmla="*/ 91894 h 1072230"/>
                    <a:gd name="connsiteX40" fmla="*/ 651562 w 1072230"/>
                    <a:gd name="connsiteY40" fmla="*/ 13189 h 1072230"/>
                    <a:gd name="connsiteX41" fmla="*/ 697807 w 1072230"/>
                    <a:gd name="connsiteY41" fmla="*/ 27545 h 1072230"/>
                    <a:gd name="connsiteX42" fmla="*/ 707577 w 1072230"/>
                    <a:gd name="connsiteY42" fmla="*/ 122165 h 1072230"/>
                    <a:gd name="connsiteX43" fmla="*/ 781521 w 1072230"/>
                    <a:gd name="connsiteY43" fmla="*/ 62065 h 1072230"/>
                    <a:gd name="connsiteX44" fmla="*/ 824168 w 1072230"/>
                    <a:gd name="connsiteY44" fmla="*/ 85213 h 1072230"/>
                    <a:gd name="connsiteX45" fmla="*/ 808874 w 1072230"/>
                    <a:gd name="connsiteY45" fmla="*/ 180650 h 1072230"/>
                    <a:gd name="connsiteX46" fmla="*/ 896385 w 1072230"/>
                    <a:gd name="connsiteY46" fmla="*/ 141496 h 1072230"/>
                    <a:gd name="connsiteX47" fmla="*/ 915206 w 1072230"/>
                    <a:gd name="connsiteY47" fmla="*/ 157025 h 1072230"/>
                    <a:gd name="connsiteX48" fmla="*/ 930734 w 1072230"/>
                    <a:gd name="connsiteY48" fmla="*/ 175845 h 1072230"/>
                    <a:gd name="connsiteX49" fmla="*/ 891580 w 1072230"/>
                    <a:gd name="connsiteY49" fmla="*/ 263356 h 1072230"/>
                    <a:gd name="connsiteX50" fmla="*/ 987017 w 1072230"/>
                    <a:gd name="connsiteY50" fmla="*/ 248062 h 1072230"/>
                    <a:gd name="connsiteX51" fmla="*/ 1010166 w 1072230"/>
                    <a:gd name="connsiteY51" fmla="*/ 290710 h 1072230"/>
                    <a:gd name="connsiteX52" fmla="*/ 950065 w 1072230"/>
                    <a:gd name="connsiteY52" fmla="*/ 364653 h 1072230"/>
                    <a:gd name="connsiteX53" fmla="*/ 1044685 w 1072230"/>
                    <a:gd name="connsiteY53" fmla="*/ 374423 h 1072230"/>
                    <a:gd name="connsiteX54" fmla="*/ 1059041 w 1072230"/>
                    <a:gd name="connsiteY54" fmla="*/ 420668 h 1072230"/>
                    <a:gd name="connsiteX55" fmla="*/ 980336 w 1072230"/>
                    <a:gd name="connsiteY55" fmla="*/ 477630 h 1072230"/>
                    <a:gd name="connsiteX56" fmla="*/ 1069777 w 1072230"/>
                    <a:gd name="connsiteY56" fmla="*/ 511777 h 1072230"/>
                    <a:gd name="connsiteX57" fmla="*/ 1072230 w 1072230"/>
                    <a:gd name="connsiteY57" fmla="*/ 536115 h 1072230"/>
                    <a:gd name="connsiteX58" fmla="*/ 1069777 w 1072230"/>
                    <a:gd name="connsiteY58" fmla="*/ 560453 h 1072230"/>
                    <a:gd name="connsiteX59" fmla="*/ 980336 w 1072230"/>
                    <a:gd name="connsiteY59" fmla="*/ 594600 h 1072230"/>
                    <a:gd name="connsiteX60" fmla="*/ 1059041 w 1072230"/>
                    <a:gd name="connsiteY60" fmla="*/ 651562 h 1072230"/>
                    <a:gd name="connsiteX61" fmla="*/ 1044685 w 1072230"/>
                    <a:gd name="connsiteY61" fmla="*/ 697807 h 1072230"/>
                    <a:gd name="connsiteX62" fmla="*/ 950065 w 1072230"/>
                    <a:gd name="connsiteY62" fmla="*/ 707577 h 1072230"/>
                    <a:gd name="connsiteX63" fmla="*/ 1010166 w 1072230"/>
                    <a:gd name="connsiteY63" fmla="*/ 781521 h 1072230"/>
                    <a:gd name="connsiteX64" fmla="*/ 987017 w 1072230"/>
                    <a:gd name="connsiteY64" fmla="*/ 824168 h 1072230"/>
                    <a:gd name="connsiteX65" fmla="*/ 891580 w 1072230"/>
                    <a:gd name="connsiteY65" fmla="*/ 808874 h 1072230"/>
                    <a:gd name="connsiteX66" fmla="*/ 930734 w 1072230"/>
                    <a:gd name="connsiteY66" fmla="*/ 896385 h 1072230"/>
                    <a:gd name="connsiteX67" fmla="*/ 915206 w 1072230"/>
                    <a:gd name="connsiteY67" fmla="*/ 915206 h 1072230"/>
                    <a:gd name="connsiteX68" fmla="*/ 896385 w 1072230"/>
                    <a:gd name="connsiteY68" fmla="*/ 930734 h 1072230"/>
                    <a:gd name="connsiteX69" fmla="*/ 808874 w 1072230"/>
                    <a:gd name="connsiteY69" fmla="*/ 891580 h 1072230"/>
                    <a:gd name="connsiteX70" fmla="*/ 824168 w 1072230"/>
                    <a:gd name="connsiteY70" fmla="*/ 987017 h 1072230"/>
                    <a:gd name="connsiteX71" fmla="*/ 781520 w 1072230"/>
                    <a:gd name="connsiteY71" fmla="*/ 1010166 h 1072230"/>
                    <a:gd name="connsiteX72" fmla="*/ 707577 w 1072230"/>
                    <a:gd name="connsiteY72" fmla="*/ 950065 h 1072230"/>
                    <a:gd name="connsiteX73" fmla="*/ 697807 w 1072230"/>
                    <a:gd name="connsiteY73" fmla="*/ 1044685 h 1072230"/>
                    <a:gd name="connsiteX74" fmla="*/ 651562 w 1072230"/>
                    <a:gd name="connsiteY74" fmla="*/ 1059041 h 1072230"/>
                    <a:gd name="connsiteX75" fmla="*/ 594600 w 1072230"/>
                    <a:gd name="connsiteY75" fmla="*/ 980336 h 1072230"/>
                    <a:gd name="connsiteX76" fmla="*/ 560453 w 1072230"/>
                    <a:gd name="connsiteY76" fmla="*/ 1069777 h 1072230"/>
                    <a:gd name="connsiteX77" fmla="*/ 536115 w 1072230"/>
                    <a:gd name="connsiteY77" fmla="*/ 1072230 h 1072230"/>
                    <a:gd name="connsiteX78" fmla="*/ 511777 w 1072230"/>
                    <a:gd name="connsiteY78" fmla="*/ 1069777 h 1072230"/>
                    <a:gd name="connsiteX79" fmla="*/ 477630 w 1072230"/>
                    <a:gd name="connsiteY79" fmla="*/ 980336 h 1072230"/>
                    <a:gd name="connsiteX80" fmla="*/ 420668 w 1072230"/>
                    <a:gd name="connsiteY80" fmla="*/ 1059041 h 1072230"/>
                    <a:gd name="connsiteX81" fmla="*/ 374423 w 1072230"/>
                    <a:gd name="connsiteY81" fmla="*/ 1044685 h 1072230"/>
                    <a:gd name="connsiteX82" fmla="*/ 364653 w 1072230"/>
                    <a:gd name="connsiteY82" fmla="*/ 950065 h 1072230"/>
                    <a:gd name="connsiteX83" fmla="*/ 290710 w 1072230"/>
                    <a:gd name="connsiteY83" fmla="*/ 1010166 h 1072230"/>
                    <a:gd name="connsiteX84" fmla="*/ 248062 w 1072230"/>
                    <a:gd name="connsiteY84" fmla="*/ 987017 h 1072230"/>
                    <a:gd name="connsiteX85" fmla="*/ 263356 w 1072230"/>
                    <a:gd name="connsiteY85" fmla="*/ 891580 h 1072230"/>
                    <a:gd name="connsiteX86" fmla="*/ 175845 w 1072230"/>
                    <a:gd name="connsiteY86" fmla="*/ 930734 h 1072230"/>
                    <a:gd name="connsiteX87" fmla="*/ 157025 w 1072230"/>
                    <a:gd name="connsiteY87" fmla="*/ 915206 h 1072230"/>
                    <a:gd name="connsiteX88" fmla="*/ 141496 w 1072230"/>
                    <a:gd name="connsiteY88" fmla="*/ 896385 h 1072230"/>
                    <a:gd name="connsiteX89" fmla="*/ 180650 w 1072230"/>
                    <a:gd name="connsiteY89" fmla="*/ 808874 h 1072230"/>
                    <a:gd name="connsiteX90" fmla="*/ 85213 w 1072230"/>
                    <a:gd name="connsiteY90" fmla="*/ 824168 h 1072230"/>
                    <a:gd name="connsiteX91" fmla="*/ 62065 w 1072230"/>
                    <a:gd name="connsiteY91" fmla="*/ 781521 h 1072230"/>
                    <a:gd name="connsiteX92" fmla="*/ 122165 w 1072230"/>
                    <a:gd name="connsiteY92" fmla="*/ 707577 h 1072230"/>
                    <a:gd name="connsiteX93" fmla="*/ 27545 w 1072230"/>
                    <a:gd name="connsiteY93" fmla="*/ 697807 h 1072230"/>
                    <a:gd name="connsiteX94" fmla="*/ 13189 w 1072230"/>
                    <a:gd name="connsiteY94" fmla="*/ 651562 h 1072230"/>
                    <a:gd name="connsiteX95" fmla="*/ 91894 w 1072230"/>
                    <a:gd name="connsiteY95" fmla="*/ 594600 h 1072230"/>
                    <a:gd name="connsiteX96" fmla="*/ 2453 w 1072230"/>
                    <a:gd name="connsiteY96" fmla="*/ 560453 h 1072230"/>
                    <a:gd name="connsiteX97" fmla="*/ 0 w 1072230"/>
                    <a:gd name="connsiteY97" fmla="*/ 536115 h 1072230"/>
                    <a:gd name="connsiteX98" fmla="*/ 2453 w 1072230"/>
                    <a:gd name="connsiteY98" fmla="*/ 511777 h 1072230"/>
                    <a:gd name="connsiteX99" fmla="*/ 91894 w 1072230"/>
                    <a:gd name="connsiteY99" fmla="*/ 477630 h 1072230"/>
                    <a:gd name="connsiteX100" fmla="*/ 13189 w 1072230"/>
                    <a:gd name="connsiteY100" fmla="*/ 420668 h 1072230"/>
                    <a:gd name="connsiteX101" fmla="*/ 27545 w 1072230"/>
                    <a:gd name="connsiteY101" fmla="*/ 374423 h 1072230"/>
                    <a:gd name="connsiteX102" fmla="*/ 122165 w 1072230"/>
                    <a:gd name="connsiteY102" fmla="*/ 364653 h 1072230"/>
                    <a:gd name="connsiteX103" fmla="*/ 62065 w 1072230"/>
                    <a:gd name="connsiteY103" fmla="*/ 290710 h 1072230"/>
                    <a:gd name="connsiteX104" fmla="*/ 85213 w 1072230"/>
                    <a:gd name="connsiteY104" fmla="*/ 248062 h 1072230"/>
                    <a:gd name="connsiteX105" fmla="*/ 180650 w 1072230"/>
                    <a:gd name="connsiteY105" fmla="*/ 263356 h 1072230"/>
                    <a:gd name="connsiteX106" fmla="*/ 141496 w 1072230"/>
                    <a:gd name="connsiteY106" fmla="*/ 175845 h 1072230"/>
                    <a:gd name="connsiteX107" fmla="*/ 157025 w 1072230"/>
                    <a:gd name="connsiteY107" fmla="*/ 157025 h 1072230"/>
                    <a:gd name="connsiteX108" fmla="*/ 175845 w 1072230"/>
                    <a:gd name="connsiteY108" fmla="*/ 141496 h 1072230"/>
                    <a:gd name="connsiteX109" fmla="*/ 263356 w 1072230"/>
                    <a:gd name="connsiteY109" fmla="*/ 180650 h 1072230"/>
                    <a:gd name="connsiteX110" fmla="*/ 248062 w 1072230"/>
                    <a:gd name="connsiteY110" fmla="*/ 85213 h 1072230"/>
                    <a:gd name="connsiteX111" fmla="*/ 290710 w 1072230"/>
                    <a:gd name="connsiteY111" fmla="*/ 62065 h 1072230"/>
                    <a:gd name="connsiteX112" fmla="*/ 364653 w 1072230"/>
                    <a:gd name="connsiteY112" fmla="*/ 122165 h 1072230"/>
                    <a:gd name="connsiteX113" fmla="*/ 374423 w 1072230"/>
                    <a:gd name="connsiteY113" fmla="*/ 27545 h 1072230"/>
                    <a:gd name="connsiteX114" fmla="*/ 420668 w 1072230"/>
                    <a:gd name="connsiteY114" fmla="*/ 13189 h 1072230"/>
                    <a:gd name="connsiteX115" fmla="*/ 477630 w 1072230"/>
                    <a:gd name="connsiteY115" fmla="*/ 91894 h 1072230"/>
                    <a:gd name="connsiteX116" fmla="*/ 511777 w 1072230"/>
                    <a:gd name="connsiteY116" fmla="*/ 2453 h 1072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1072230" h="1072230">
                      <a:moveTo>
                        <a:pt x="704234" y="548838"/>
                      </a:moveTo>
                      <a:lnTo>
                        <a:pt x="693389" y="602554"/>
                      </a:lnTo>
                      <a:cubicBezTo>
                        <a:pt x="676115" y="643396"/>
                        <a:pt x="643396" y="676115"/>
                        <a:pt x="602554" y="693389"/>
                      </a:cubicBezTo>
                      <a:lnTo>
                        <a:pt x="568998" y="700164"/>
                      </a:lnTo>
                      <a:lnTo>
                        <a:pt x="568998" y="879092"/>
                      </a:lnTo>
                      <a:lnTo>
                        <a:pt x="598094" y="876524"/>
                      </a:lnTo>
                      <a:cubicBezTo>
                        <a:pt x="738911" y="851371"/>
                        <a:pt x="850563" y="742032"/>
                        <a:pt x="879131" y="602427"/>
                      </a:cubicBezTo>
                      <a:lnTo>
                        <a:pt x="884533" y="548838"/>
                      </a:lnTo>
                      <a:close/>
                      <a:moveTo>
                        <a:pt x="187697" y="548838"/>
                      </a:moveTo>
                      <a:lnTo>
                        <a:pt x="193099" y="602427"/>
                      </a:lnTo>
                      <a:cubicBezTo>
                        <a:pt x="221667" y="742032"/>
                        <a:pt x="333319" y="851371"/>
                        <a:pt x="474136" y="876524"/>
                      </a:cubicBezTo>
                      <a:lnTo>
                        <a:pt x="509616" y="879655"/>
                      </a:lnTo>
                      <a:lnTo>
                        <a:pt x="509616" y="701453"/>
                      </a:lnTo>
                      <a:lnTo>
                        <a:pt x="469676" y="693389"/>
                      </a:lnTo>
                      <a:cubicBezTo>
                        <a:pt x="428834" y="676115"/>
                        <a:pt x="396115" y="643396"/>
                        <a:pt x="378841" y="602554"/>
                      </a:cubicBezTo>
                      <a:lnTo>
                        <a:pt x="367996" y="548838"/>
                      </a:lnTo>
                      <a:close/>
                      <a:moveTo>
                        <a:pt x="536115" y="450771"/>
                      </a:moveTo>
                      <a:cubicBezTo>
                        <a:pt x="488981" y="450771"/>
                        <a:pt x="450771" y="488981"/>
                        <a:pt x="450771" y="536115"/>
                      </a:cubicBezTo>
                      <a:cubicBezTo>
                        <a:pt x="450771" y="583249"/>
                        <a:pt x="488981" y="621459"/>
                        <a:pt x="536115" y="621459"/>
                      </a:cubicBezTo>
                      <a:cubicBezTo>
                        <a:pt x="583249" y="621459"/>
                        <a:pt x="621459" y="583249"/>
                        <a:pt x="621459" y="536115"/>
                      </a:cubicBezTo>
                      <a:cubicBezTo>
                        <a:pt x="621459" y="488981"/>
                        <a:pt x="583249" y="450771"/>
                        <a:pt x="536115" y="450771"/>
                      </a:cubicBezTo>
                      <a:close/>
                      <a:moveTo>
                        <a:pt x="568998" y="185050"/>
                      </a:moveTo>
                      <a:lnTo>
                        <a:pt x="568998" y="372066"/>
                      </a:lnTo>
                      <a:lnTo>
                        <a:pt x="602554" y="378841"/>
                      </a:lnTo>
                      <a:cubicBezTo>
                        <a:pt x="643396" y="396115"/>
                        <a:pt x="676115" y="428834"/>
                        <a:pt x="693389" y="469676"/>
                      </a:cubicBezTo>
                      <a:lnTo>
                        <a:pt x="697383" y="489456"/>
                      </a:lnTo>
                      <a:lnTo>
                        <a:pt x="882502" y="489456"/>
                      </a:lnTo>
                      <a:lnTo>
                        <a:pt x="880775" y="469885"/>
                      </a:lnTo>
                      <a:cubicBezTo>
                        <a:pt x="855622" y="329068"/>
                        <a:pt x="746282" y="217416"/>
                        <a:pt x="606678" y="188848"/>
                      </a:cubicBezTo>
                      <a:close/>
                      <a:moveTo>
                        <a:pt x="509616" y="184073"/>
                      </a:moveTo>
                      <a:lnTo>
                        <a:pt x="474136" y="187204"/>
                      </a:lnTo>
                      <a:cubicBezTo>
                        <a:pt x="333319" y="212357"/>
                        <a:pt x="221667" y="321696"/>
                        <a:pt x="193099" y="461301"/>
                      </a:cubicBezTo>
                      <a:lnTo>
                        <a:pt x="190261" y="489456"/>
                      </a:lnTo>
                      <a:lnTo>
                        <a:pt x="374847" y="489456"/>
                      </a:lnTo>
                      <a:lnTo>
                        <a:pt x="378841" y="469676"/>
                      </a:lnTo>
                      <a:cubicBezTo>
                        <a:pt x="396115" y="428834"/>
                        <a:pt x="428834" y="396115"/>
                        <a:pt x="469676" y="378841"/>
                      </a:cubicBezTo>
                      <a:lnTo>
                        <a:pt x="509616" y="370777"/>
                      </a:lnTo>
                      <a:close/>
                      <a:moveTo>
                        <a:pt x="536115" y="0"/>
                      </a:moveTo>
                      <a:lnTo>
                        <a:pt x="560453" y="2453"/>
                      </a:lnTo>
                      <a:lnTo>
                        <a:pt x="594600" y="91894"/>
                      </a:lnTo>
                      <a:lnTo>
                        <a:pt x="651562" y="13189"/>
                      </a:lnTo>
                      <a:lnTo>
                        <a:pt x="697807" y="27545"/>
                      </a:lnTo>
                      <a:lnTo>
                        <a:pt x="707577" y="122165"/>
                      </a:lnTo>
                      <a:lnTo>
                        <a:pt x="781521" y="62065"/>
                      </a:lnTo>
                      <a:lnTo>
                        <a:pt x="824168" y="85213"/>
                      </a:lnTo>
                      <a:lnTo>
                        <a:pt x="808874" y="180650"/>
                      </a:lnTo>
                      <a:lnTo>
                        <a:pt x="896385" y="141496"/>
                      </a:lnTo>
                      <a:lnTo>
                        <a:pt x="915206" y="157025"/>
                      </a:lnTo>
                      <a:lnTo>
                        <a:pt x="930734" y="175845"/>
                      </a:lnTo>
                      <a:lnTo>
                        <a:pt x="891580" y="263356"/>
                      </a:lnTo>
                      <a:lnTo>
                        <a:pt x="987017" y="248062"/>
                      </a:lnTo>
                      <a:lnTo>
                        <a:pt x="1010166" y="290710"/>
                      </a:lnTo>
                      <a:lnTo>
                        <a:pt x="950065" y="364653"/>
                      </a:lnTo>
                      <a:lnTo>
                        <a:pt x="1044685" y="374423"/>
                      </a:lnTo>
                      <a:lnTo>
                        <a:pt x="1059041" y="420668"/>
                      </a:lnTo>
                      <a:lnTo>
                        <a:pt x="980336" y="477630"/>
                      </a:lnTo>
                      <a:lnTo>
                        <a:pt x="1069777" y="511777"/>
                      </a:lnTo>
                      <a:lnTo>
                        <a:pt x="1072230" y="536115"/>
                      </a:lnTo>
                      <a:lnTo>
                        <a:pt x="1069777" y="560453"/>
                      </a:lnTo>
                      <a:lnTo>
                        <a:pt x="980336" y="594600"/>
                      </a:lnTo>
                      <a:lnTo>
                        <a:pt x="1059041" y="651562"/>
                      </a:lnTo>
                      <a:lnTo>
                        <a:pt x="1044685" y="697807"/>
                      </a:lnTo>
                      <a:lnTo>
                        <a:pt x="950065" y="707577"/>
                      </a:lnTo>
                      <a:lnTo>
                        <a:pt x="1010166" y="781521"/>
                      </a:lnTo>
                      <a:lnTo>
                        <a:pt x="987017" y="824168"/>
                      </a:lnTo>
                      <a:lnTo>
                        <a:pt x="891580" y="808874"/>
                      </a:lnTo>
                      <a:lnTo>
                        <a:pt x="930734" y="896385"/>
                      </a:lnTo>
                      <a:lnTo>
                        <a:pt x="915206" y="915206"/>
                      </a:lnTo>
                      <a:lnTo>
                        <a:pt x="896385" y="930734"/>
                      </a:lnTo>
                      <a:lnTo>
                        <a:pt x="808874" y="891580"/>
                      </a:lnTo>
                      <a:lnTo>
                        <a:pt x="824168" y="987017"/>
                      </a:lnTo>
                      <a:lnTo>
                        <a:pt x="781520" y="1010166"/>
                      </a:lnTo>
                      <a:lnTo>
                        <a:pt x="707577" y="950065"/>
                      </a:lnTo>
                      <a:lnTo>
                        <a:pt x="697807" y="1044685"/>
                      </a:lnTo>
                      <a:lnTo>
                        <a:pt x="651562" y="1059041"/>
                      </a:lnTo>
                      <a:lnTo>
                        <a:pt x="594600" y="980336"/>
                      </a:lnTo>
                      <a:lnTo>
                        <a:pt x="560453" y="1069777"/>
                      </a:lnTo>
                      <a:lnTo>
                        <a:pt x="536115" y="1072230"/>
                      </a:lnTo>
                      <a:lnTo>
                        <a:pt x="511777" y="1069777"/>
                      </a:lnTo>
                      <a:lnTo>
                        <a:pt x="477630" y="980336"/>
                      </a:lnTo>
                      <a:lnTo>
                        <a:pt x="420668" y="1059041"/>
                      </a:lnTo>
                      <a:lnTo>
                        <a:pt x="374423" y="1044685"/>
                      </a:lnTo>
                      <a:lnTo>
                        <a:pt x="364653" y="950065"/>
                      </a:lnTo>
                      <a:lnTo>
                        <a:pt x="290710" y="1010166"/>
                      </a:lnTo>
                      <a:lnTo>
                        <a:pt x="248062" y="987017"/>
                      </a:lnTo>
                      <a:lnTo>
                        <a:pt x="263356" y="891580"/>
                      </a:lnTo>
                      <a:lnTo>
                        <a:pt x="175845" y="930734"/>
                      </a:lnTo>
                      <a:lnTo>
                        <a:pt x="157025" y="915206"/>
                      </a:lnTo>
                      <a:lnTo>
                        <a:pt x="141496" y="896385"/>
                      </a:lnTo>
                      <a:lnTo>
                        <a:pt x="180650" y="808874"/>
                      </a:lnTo>
                      <a:lnTo>
                        <a:pt x="85213" y="824168"/>
                      </a:lnTo>
                      <a:lnTo>
                        <a:pt x="62065" y="781521"/>
                      </a:lnTo>
                      <a:lnTo>
                        <a:pt x="122165" y="707577"/>
                      </a:lnTo>
                      <a:lnTo>
                        <a:pt x="27545" y="697807"/>
                      </a:lnTo>
                      <a:lnTo>
                        <a:pt x="13189" y="651562"/>
                      </a:lnTo>
                      <a:lnTo>
                        <a:pt x="91894" y="594600"/>
                      </a:lnTo>
                      <a:lnTo>
                        <a:pt x="2453" y="560453"/>
                      </a:lnTo>
                      <a:lnTo>
                        <a:pt x="0" y="536115"/>
                      </a:lnTo>
                      <a:lnTo>
                        <a:pt x="2453" y="511777"/>
                      </a:lnTo>
                      <a:lnTo>
                        <a:pt x="91894" y="477630"/>
                      </a:lnTo>
                      <a:lnTo>
                        <a:pt x="13189" y="420668"/>
                      </a:lnTo>
                      <a:lnTo>
                        <a:pt x="27545" y="374423"/>
                      </a:lnTo>
                      <a:lnTo>
                        <a:pt x="122165" y="364653"/>
                      </a:lnTo>
                      <a:lnTo>
                        <a:pt x="62065" y="290710"/>
                      </a:lnTo>
                      <a:lnTo>
                        <a:pt x="85213" y="248062"/>
                      </a:lnTo>
                      <a:lnTo>
                        <a:pt x="180650" y="263356"/>
                      </a:lnTo>
                      <a:lnTo>
                        <a:pt x="141496" y="175845"/>
                      </a:lnTo>
                      <a:lnTo>
                        <a:pt x="157025" y="157025"/>
                      </a:lnTo>
                      <a:lnTo>
                        <a:pt x="175845" y="141496"/>
                      </a:lnTo>
                      <a:lnTo>
                        <a:pt x="263356" y="180650"/>
                      </a:lnTo>
                      <a:lnTo>
                        <a:pt x="248062" y="85213"/>
                      </a:lnTo>
                      <a:lnTo>
                        <a:pt x="290710" y="62065"/>
                      </a:lnTo>
                      <a:lnTo>
                        <a:pt x="364653" y="122165"/>
                      </a:lnTo>
                      <a:lnTo>
                        <a:pt x="374423" y="27545"/>
                      </a:lnTo>
                      <a:lnTo>
                        <a:pt x="420668" y="13189"/>
                      </a:lnTo>
                      <a:lnTo>
                        <a:pt x="477630" y="91894"/>
                      </a:lnTo>
                      <a:lnTo>
                        <a:pt x="511777" y="24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2" name="文本框 51"/>
            <p:cNvSpPr txBox="1"/>
            <p:nvPr/>
          </p:nvSpPr>
          <p:spPr>
            <a:xfrm>
              <a:off x="5264871" y="4708840"/>
              <a:ext cx="2034553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各类资金流动服务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73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75623"/>
      </a:hlink>
      <a:folHlink>
        <a:srgbClr val="833C0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940</Words>
  <Application>Microsoft Macintosh PowerPoint</Application>
  <PresentationFormat>全屏显示(4:3)</PresentationFormat>
  <Paragraphs>177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Gill Sans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赵春波</dc:creator>
  <cp:lastModifiedBy>君扬 黄</cp:lastModifiedBy>
  <cp:revision>440</cp:revision>
  <dcterms:created xsi:type="dcterms:W3CDTF">2017-03-07T09:18:00Z</dcterms:created>
  <dcterms:modified xsi:type="dcterms:W3CDTF">2018-06-13T10:45:35Z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